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91" r:id="rId3"/>
    <p:sldId id="292" r:id="rId4"/>
    <p:sldId id="293" r:id="rId5"/>
    <p:sldId id="294" r:id="rId6"/>
    <p:sldId id="297" r:id="rId7"/>
    <p:sldId id="298" r:id="rId8"/>
    <p:sldId id="299" r:id="rId9"/>
    <p:sldId id="300" r:id="rId10"/>
    <p:sldId id="301" r:id="rId11"/>
    <p:sldId id="302" r:id="rId12"/>
    <p:sldId id="281" r:id="rId13"/>
    <p:sldId id="305" r:id="rId14"/>
    <p:sldId id="288" r:id="rId15"/>
    <p:sldId id="282" r:id="rId16"/>
    <p:sldId id="303" r:id="rId17"/>
    <p:sldId id="261" r:id="rId18"/>
    <p:sldId id="304" r:id="rId19"/>
    <p:sldId id="284" r:id="rId20"/>
    <p:sldId id="306" r:id="rId21"/>
    <p:sldId id="308" r:id="rId22"/>
    <p:sldId id="285" r:id="rId23"/>
    <p:sldId id="257" r:id="rId24"/>
    <p:sldId id="286" r:id="rId25"/>
    <p:sldId id="307" r:id="rId26"/>
    <p:sldId id="266" r:id="rId27"/>
    <p:sldId id="260" r:id="rId28"/>
    <p:sldId id="271" r:id="rId29"/>
    <p:sldId id="311" r:id="rId30"/>
    <p:sldId id="309" r:id="rId31"/>
    <p:sldId id="312" r:id="rId32"/>
    <p:sldId id="276" r:id="rId33"/>
    <p:sldId id="272" r:id="rId34"/>
    <p:sldId id="289" r:id="rId35"/>
    <p:sldId id="265" r:id="rId36"/>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BDF894-C62B-47C8-8F08-6A67EC5FA8DA}" v="12" dt="2021-09-13T07:13:27.118"/>
    <p1510:client id="{238B3AF4-727E-42DD-932B-2CB8F48C694F}" v="2" dt="2021-09-12T19:45:30.4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3800" autoAdjust="0"/>
  </p:normalViewPr>
  <p:slideViewPr>
    <p:cSldViewPr>
      <p:cViewPr varScale="1">
        <p:scale>
          <a:sx n="92" d="100"/>
          <a:sy n="92" d="100"/>
        </p:scale>
        <p:origin x="2154" y="90"/>
      </p:cViewPr>
      <p:guideLst>
        <p:guide orient="horz" pos="2160"/>
        <p:guide pos="2880"/>
      </p:guideLst>
    </p:cSldViewPr>
  </p:slideViewPr>
  <p:outlineViewPr>
    <p:cViewPr>
      <p:scale>
        <a:sx n="33" d="100"/>
        <a:sy n="33" d="100"/>
      </p:scale>
      <p:origin x="0" y="1506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Orlando" userId="c2712065-22fd-401a-b71b-377561cb7221" providerId="ADAL" clId="{238B3AF4-727E-42DD-932B-2CB8F48C694F}"/>
    <pc:docChg chg="custSel addSld modSld">
      <pc:chgData name="Simon Orlando" userId="c2712065-22fd-401a-b71b-377561cb7221" providerId="ADAL" clId="{238B3AF4-727E-42DD-932B-2CB8F48C694F}" dt="2021-09-12T19:45:57.482" v="158" actId="13926"/>
      <pc:docMkLst>
        <pc:docMk/>
      </pc:docMkLst>
      <pc:sldChg chg="modSp mod">
        <pc:chgData name="Simon Orlando" userId="c2712065-22fd-401a-b71b-377561cb7221" providerId="ADAL" clId="{238B3AF4-727E-42DD-932B-2CB8F48C694F}" dt="2021-09-12T19:45:57.482" v="158" actId="13926"/>
        <pc:sldMkLst>
          <pc:docMk/>
          <pc:sldMk cId="2989944540" sldId="271"/>
        </pc:sldMkLst>
        <pc:spChg chg="mod">
          <ac:chgData name="Simon Orlando" userId="c2712065-22fd-401a-b71b-377561cb7221" providerId="ADAL" clId="{238B3AF4-727E-42DD-932B-2CB8F48C694F}" dt="2021-09-12T19:45:57.482" v="158" actId="13926"/>
          <ac:spMkLst>
            <pc:docMk/>
            <pc:sldMk cId="2989944540" sldId="271"/>
            <ac:spMk id="3" creationId="{00000000-0000-0000-0000-000000000000}"/>
          </ac:spMkLst>
        </pc:spChg>
      </pc:sldChg>
      <pc:sldChg chg="modSp mod">
        <pc:chgData name="Simon Orlando" userId="c2712065-22fd-401a-b71b-377561cb7221" providerId="ADAL" clId="{238B3AF4-727E-42DD-932B-2CB8F48C694F}" dt="2021-09-12T19:44:43.053" v="155" actId="27636"/>
        <pc:sldMkLst>
          <pc:docMk/>
          <pc:sldMk cId="718604944" sldId="272"/>
        </pc:sldMkLst>
        <pc:spChg chg="mod">
          <ac:chgData name="Simon Orlando" userId="c2712065-22fd-401a-b71b-377561cb7221" providerId="ADAL" clId="{238B3AF4-727E-42DD-932B-2CB8F48C694F}" dt="2021-09-12T19:44:43.053" v="155" actId="27636"/>
          <ac:spMkLst>
            <pc:docMk/>
            <pc:sldMk cId="718604944" sldId="272"/>
            <ac:spMk id="3" creationId="{00000000-0000-0000-0000-000000000000}"/>
          </ac:spMkLst>
        </pc:spChg>
      </pc:sldChg>
      <pc:sldChg chg="modSp mod">
        <pc:chgData name="Simon Orlando" userId="c2712065-22fd-401a-b71b-377561cb7221" providerId="ADAL" clId="{238B3AF4-727E-42DD-932B-2CB8F48C694F}" dt="2021-09-12T19:43:53.446" v="147" actId="20577"/>
        <pc:sldMkLst>
          <pc:docMk/>
          <pc:sldMk cId="2733097996" sldId="286"/>
        </pc:sldMkLst>
        <pc:spChg chg="mod">
          <ac:chgData name="Simon Orlando" userId="c2712065-22fd-401a-b71b-377561cb7221" providerId="ADAL" clId="{238B3AF4-727E-42DD-932B-2CB8F48C694F}" dt="2021-09-12T19:43:53.446" v="147" actId="20577"/>
          <ac:spMkLst>
            <pc:docMk/>
            <pc:sldMk cId="2733097996" sldId="286"/>
            <ac:spMk id="3" creationId="{00000000-0000-0000-0000-000000000000}"/>
          </ac:spMkLst>
        </pc:spChg>
      </pc:sldChg>
      <pc:sldChg chg="modSp add mod">
        <pc:chgData name="Simon Orlando" userId="c2712065-22fd-401a-b71b-377561cb7221" providerId="ADAL" clId="{238B3AF4-727E-42DD-932B-2CB8F48C694F}" dt="2021-09-12T19:45:53.787" v="157" actId="13926"/>
        <pc:sldMkLst>
          <pc:docMk/>
          <pc:sldMk cId="2361407831" sldId="309"/>
        </pc:sldMkLst>
        <pc:spChg chg="mod">
          <ac:chgData name="Simon Orlando" userId="c2712065-22fd-401a-b71b-377561cb7221" providerId="ADAL" clId="{238B3AF4-727E-42DD-932B-2CB8F48C694F}" dt="2021-09-12T19:45:53.787" v="157" actId="13926"/>
          <ac:spMkLst>
            <pc:docMk/>
            <pc:sldMk cId="2361407831" sldId="309"/>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57D972-82B5-4AE8-81D5-E638957F46E9}" type="datetimeFigureOut">
              <a:rPr lang="de-DE" smtClean="0"/>
              <a:t>13.09.2021</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5AED6F-C536-4426-86AA-81661EDA5F16}" type="slidenum">
              <a:rPr lang="de-DE" smtClean="0"/>
              <a:t>‹#›</a:t>
            </a:fld>
            <a:endParaRPr lang="de-DE"/>
          </a:p>
        </p:txBody>
      </p:sp>
    </p:spTree>
    <p:extLst>
      <p:ext uri="{BB962C8B-B14F-4D97-AF65-F5344CB8AC3E}">
        <p14:creationId xmlns:p14="http://schemas.microsoft.com/office/powerpoint/2010/main" val="388776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-Begrüßung Schüler*innen</a:t>
            </a:r>
          </a:p>
          <a:p>
            <a:r>
              <a:rPr lang="de-DE" dirty="0"/>
              <a:t>(-Vorstellung)</a:t>
            </a:r>
          </a:p>
          <a:p>
            <a:endParaRPr lang="de-DE" dirty="0"/>
          </a:p>
          <a:p>
            <a:r>
              <a:rPr lang="de-DE" dirty="0"/>
              <a:t>Dieses Jahr findet wieder die Bundestagswahl statt. Alle vier Jahre können die Bürger und Bürgerinnen in Deutschland ihre Stimme für die Bildung einer deutschlandweiten Vertretung abgeben. </a:t>
            </a:r>
          </a:p>
          <a:p>
            <a:r>
              <a:rPr lang="de-DE" dirty="0"/>
              <a:t>Doch was ist die Bundestagswahl</a:t>
            </a:r>
            <a:r>
              <a:rPr lang="de-DE" baseline="0" dirty="0"/>
              <a:t> und wie läuft sie ab?</a:t>
            </a:r>
            <a:endParaRPr lang="de-DE" dirty="0"/>
          </a:p>
          <a:p>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1</a:t>
            </a:fld>
            <a:endParaRPr lang="de-DE"/>
          </a:p>
        </p:txBody>
      </p:sp>
    </p:spTree>
    <p:extLst>
      <p:ext uri="{BB962C8B-B14F-4D97-AF65-F5344CB8AC3E}">
        <p14:creationId xmlns:p14="http://schemas.microsoft.com/office/powerpoint/2010/main" val="2528491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Jede*r Bürger*in hat zwei Stimmen, die sie/er abgeben darf. Es gibt die Erst- und die Zweitstimme. Die Parteien können eine*n</a:t>
            </a:r>
            <a:r>
              <a:rPr lang="de-DE" baseline="0" dirty="0"/>
              <a:t> Direktkandidat*in aus ihrem Wahlkreis aufstellen. </a:t>
            </a:r>
            <a:r>
              <a:rPr lang="de-DE" dirty="0"/>
              <a:t>Mit der Erststimme wird die/der Direktkandidat*in</a:t>
            </a:r>
            <a:r>
              <a:rPr lang="de-DE" baseline="0" dirty="0"/>
              <a:t> aus dem jeweiligem Wahlkreis gewählt. Die oder der Kandidat*in mit den meisten Stimmen erhält ein Direktmandat und somit einen gesicherten Platz im Bundestag. </a:t>
            </a:r>
            <a:endParaRPr lang="de-DE" dirty="0"/>
          </a:p>
          <a:p>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15</a:t>
            </a:fld>
            <a:endParaRPr lang="de-DE"/>
          </a:p>
        </p:txBody>
      </p:sp>
    </p:spTree>
    <p:extLst>
      <p:ext uri="{BB962C8B-B14F-4D97-AF65-F5344CB8AC3E}">
        <p14:creationId xmlns:p14="http://schemas.microsoft.com/office/powerpoint/2010/main" val="1749658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der Zweitstimme wählt man die</a:t>
            </a:r>
            <a:r>
              <a:rPr lang="de-DE" baseline="0" dirty="0"/>
              <a:t> Partei. </a:t>
            </a:r>
            <a:r>
              <a:rPr lang="de-DE" dirty="0"/>
              <a:t>Mit dieser Stimme entscheidet</a:t>
            </a:r>
            <a:r>
              <a:rPr lang="de-DE" baseline="0" dirty="0"/>
              <a:t> sich wie viel Prozent der Sitze eine Partei im Bundestag erhält. Vor der Wahl veröffentlichen Parteien eine Liste für jedes Bundesland mit Politiker*innen, die in den Bundestag versendet werden möchten. Die Reihenfolge dieser Liste ist entscheidend. Wer ganz oben auf der Liste steht, hat eine höhere Wahrscheinlichkeit in den Bundestag zu kommen. Wenn eine Partei über 5% aller Stimmen erhält, so darf sie in den Bundestag einziehen. Parteien unter 5% können nicht in den Bundestag einziehen. Dies hat einen Grund: Je mehr Parteien im Bundestag sind, desto schwerer können Entscheidungen getroffen werden. Mit zu vielen kleinen Parteien gibt es sehr viele Meinungen. Wenn alle etwas anderes wollen, ist es schwierig sich zu einigen. So ist es auch schwer eine stabile Regierung zu bekommen.</a:t>
            </a:r>
            <a:endParaRPr lang="de-DE" dirty="0"/>
          </a:p>
          <a:p>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16</a:t>
            </a:fld>
            <a:endParaRPr lang="de-DE"/>
          </a:p>
        </p:txBody>
      </p:sp>
    </p:spTree>
    <p:extLst>
      <p:ext uri="{BB962C8B-B14F-4D97-AF65-F5344CB8AC3E}">
        <p14:creationId xmlns:p14="http://schemas.microsoft.com/office/powerpoint/2010/main" val="2988731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Links stehen</a:t>
            </a:r>
            <a:r>
              <a:rPr lang="de-DE" baseline="0" dirty="0"/>
              <a:t> die Direktkandidat*innen, die über die Erststimme gewählt werden können. Rechts kann man sich mit der Zweitstimme für eine Partei entscheiden. Die Auswahl der Parteien ist für das jeweilige Bundesland gleich. Die Direktkandidat*innen sind nur für den jeweiligen Stimmkreis auswählbar. Jede*r Wähler*in darf jeweils einmal auf der rechten Seite und einmal auf der linken Seite ein Kreuz machen. Insgesamt also maximal 2 Kreuze.</a:t>
            </a:r>
          </a:p>
          <a:p>
            <a:endParaRPr lang="de-DE" baseline="0" dirty="0"/>
          </a:p>
        </p:txBody>
      </p:sp>
      <p:sp>
        <p:nvSpPr>
          <p:cNvPr id="4" name="Foliennummernplatzhalter 3"/>
          <p:cNvSpPr>
            <a:spLocks noGrp="1"/>
          </p:cNvSpPr>
          <p:nvPr>
            <p:ph type="sldNum" sz="quarter" idx="10"/>
          </p:nvPr>
        </p:nvSpPr>
        <p:spPr/>
        <p:txBody>
          <a:bodyPr/>
          <a:lstStyle/>
          <a:p>
            <a:fld id="{325AED6F-C536-4426-86AA-81661EDA5F16}" type="slidenum">
              <a:rPr lang="de-DE" smtClean="0"/>
              <a:t>17</a:t>
            </a:fld>
            <a:endParaRPr lang="de-DE"/>
          </a:p>
        </p:txBody>
      </p:sp>
    </p:spTree>
    <p:extLst>
      <p:ext uri="{BB962C8B-B14F-4D97-AF65-F5344CB8AC3E}">
        <p14:creationId xmlns:p14="http://schemas.microsoft.com/office/powerpoint/2010/main" val="298210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 mehr Zweitstimmen eine Partei</a:t>
            </a:r>
            <a:r>
              <a:rPr lang="de-DE" baseline="0" dirty="0"/>
              <a:t> bekommt, desto mehr Sitze bekommt die Partei. </a:t>
            </a:r>
          </a:p>
          <a:p>
            <a:r>
              <a:rPr lang="de-DE" baseline="0" dirty="0"/>
              <a:t>Manchmal passiert Folgendes: Z.B. werden 33 Abgeordnete einer Partei A durch die Erststimme in den Bundestag gewählt. Nach Ausrechnung der Zweitstimme bekommt die Partei aber eigentlich nur 30 Sitze im Bundestag. Das sind 3 Sitze weniger, als die Partei nach der Erststimme bekommen müsste. Diese 3 zusätzlichen Abgeordneten dürfen aber trotzdem in den Bundestag. Wenn es zusätzlich gewählte Abgeordnete gibt, dann nennt man das </a:t>
            </a:r>
            <a:r>
              <a:rPr lang="de-DE" b="1" baseline="0" dirty="0"/>
              <a:t>Überhangmandate</a:t>
            </a:r>
            <a:r>
              <a:rPr lang="de-DE" baseline="0" dirty="0"/>
              <a:t>. Durch die zusätzlich gewählten Abgeordneten kommen mehr als 598 Abgeordnete in den Bundestag. Da nun die Partei A mehr Abgeordnete hat, als ihr nach der Zweitstimme zustehen, dürfen die anderen Parteien auch mehr Abgeordnete in den Bundestag schicken. Das nennt man </a:t>
            </a:r>
            <a:r>
              <a:rPr lang="de-DE" b="1" baseline="0" dirty="0"/>
              <a:t>Ausgleichsmandate</a:t>
            </a:r>
            <a:r>
              <a:rPr lang="de-DE" baseline="0" dirty="0"/>
              <a:t>.</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18</a:t>
            </a:fld>
            <a:endParaRPr lang="de-DE"/>
          </a:p>
        </p:txBody>
      </p:sp>
    </p:spTree>
    <p:extLst>
      <p:ext uri="{BB962C8B-B14F-4D97-AF65-F5344CB8AC3E}">
        <p14:creationId xmlns:p14="http://schemas.microsoft.com/office/powerpoint/2010/main" val="1695011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Derzeit sieht</a:t>
            </a:r>
            <a:r>
              <a:rPr lang="de-DE" baseline="0" dirty="0"/>
              <a:t> unser Bundestag wie folgt aus. 709 Sitze gibt es aktuell für die Bundestagsabgeordneten. Diese Parteien haben die 5%-Hürde bei der Bundestagswahl 2017 geschafft und dürfen nun im Bundestag sitzen. </a:t>
            </a:r>
          </a:p>
          <a:p>
            <a:endParaRPr lang="de-DE" baseline="0" dirty="0"/>
          </a:p>
          <a:p>
            <a:r>
              <a:rPr lang="de-DE" baseline="0" dirty="0"/>
              <a:t>Quelle: https://www.google.com/search?q=aktueller+bundestag&amp;client=firefox-b-e&amp;source=lnms&amp;tbm=isch&amp;sa=X&amp;ved=2ahUKEwimpPuj0PPwAhV9h_0HHT4rDusQ_AUoAnoECAEQBA&amp;biw=1280&amp;bih=950#imgrc=BX_PrySzEJ7__M</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19</a:t>
            </a:fld>
            <a:endParaRPr lang="de-DE"/>
          </a:p>
        </p:txBody>
      </p:sp>
    </p:spTree>
    <p:extLst>
      <p:ext uri="{BB962C8B-B14F-4D97-AF65-F5344CB8AC3E}">
        <p14:creationId xmlns:p14="http://schemas.microsoft.com/office/powerpoint/2010/main" val="2343946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Fragt doch mal eure Eltern, ob sie wählen</a:t>
            </a:r>
            <a:r>
              <a:rPr lang="de-DE" baseline="0" dirty="0"/>
              <a:t> gehen und wen oder was sie wählen.</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20</a:t>
            </a:fld>
            <a:endParaRPr lang="de-DE"/>
          </a:p>
        </p:txBody>
      </p:sp>
    </p:spTree>
    <p:extLst>
      <p:ext uri="{BB962C8B-B14F-4D97-AF65-F5344CB8AC3E}">
        <p14:creationId xmlns:p14="http://schemas.microsoft.com/office/powerpoint/2010/main" val="3886073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a:t>
            </a:r>
            <a:r>
              <a:rPr lang="de-DE" baseline="0" dirty="0"/>
              <a:t> Video ist zwar schon 4 Jahre alt, aber immer noch aktuell und sehr gut! </a:t>
            </a:r>
          </a:p>
          <a:p>
            <a:r>
              <a:rPr lang="de-DE" baseline="0" dirty="0"/>
              <a:t>(an dieser Stelle gemeinsam anschauen, wäre hilfreich)</a:t>
            </a:r>
          </a:p>
          <a:p>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21</a:t>
            </a:fld>
            <a:endParaRPr lang="de-DE"/>
          </a:p>
        </p:txBody>
      </p:sp>
    </p:spTree>
    <p:extLst>
      <p:ext uri="{BB962C8B-B14F-4D97-AF65-F5344CB8AC3E}">
        <p14:creationId xmlns:p14="http://schemas.microsoft.com/office/powerpoint/2010/main" val="2731267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Vielleicht haben sich bereits welche die Frage gestellt, warum ihr euch das jetzt anhören müsst, obwohl ihr noch nicht wählen dürft. </a:t>
            </a:r>
          </a:p>
          <a:p>
            <a:endParaRPr lang="de-DE" dirty="0"/>
          </a:p>
          <a:p>
            <a:r>
              <a:rPr lang="de-DE" dirty="0"/>
              <a:t>Quelle: https://www.google.com/search?q=u18+wahl&amp;client=firefox-b-e&amp;source=lnms&amp;tbm=isch&amp;sa=X&amp;ved=2ahUKEwje-LT41_PwAhXtgP0HHalrCKAQ_AUoAnoECAEQBA&amp;biw=1280&amp;bih=950#imgrc=QZpN0NqiA-nUAM</a:t>
            </a:r>
          </a:p>
        </p:txBody>
      </p:sp>
      <p:sp>
        <p:nvSpPr>
          <p:cNvPr id="4" name="Foliennummernplatzhalter 3"/>
          <p:cNvSpPr>
            <a:spLocks noGrp="1"/>
          </p:cNvSpPr>
          <p:nvPr>
            <p:ph type="sldNum" sz="quarter" idx="10"/>
          </p:nvPr>
        </p:nvSpPr>
        <p:spPr/>
        <p:txBody>
          <a:bodyPr/>
          <a:lstStyle/>
          <a:p>
            <a:fld id="{325AED6F-C536-4426-86AA-81661EDA5F16}" type="slidenum">
              <a:rPr lang="de-DE" smtClean="0"/>
              <a:t>22</a:t>
            </a:fld>
            <a:endParaRPr lang="de-DE"/>
          </a:p>
        </p:txBody>
      </p:sp>
    </p:spTree>
    <p:extLst>
      <p:ext uri="{BB962C8B-B14F-4D97-AF65-F5344CB8AC3E}">
        <p14:creationId xmlns:p14="http://schemas.microsoft.com/office/powerpoint/2010/main" val="1289584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Ein Zusammenschluss aus Jugendverbänden, Verbände und dem U18-Netzwerk ermöglichen seit 1996 Jugendlichen unter 18 Jahren wählen gehen zu können. Mit dieser Gemeinschaftsaktion fordern sie die Wahlalterssenkung. Auch dieses Jahr gibt es wieder die Möglichkeit euer Kreuz zu setzen und eine politische Stimme zu bekommen. </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23</a:t>
            </a:fld>
            <a:endParaRPr lang="de-DE"/>
          </a:p>
        </p:txBody>
      </p:sp>
    </p:spTree>
    <p:extLst>
      <p:ext uri="{BB962C8B-B14F-4D97-AF65-F5344CB8AC3E}">
        <p14:creationId xmlns:p14="http://schemas.microsoft.com/office/powerpoint/2010/main" val="873150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Alle Jugendliche unter 18</a:t>
            </a:r>
            <a:r>
              <a:rPr lang="de-DE" baseline="0" dirty="0"/>
              <a:t> Jahre dürfen an der U18-Wahl teilnehmen. Die U18-Wahl findet immer neun Tage vor der Bundestagswahl statt. Normalerweise ist die Wahl nur an einem Tag möglich. Aufgrund der Pandemie habt ihr dieses Jahr die Möglichkeit im Wahlzeitraum der ersten Schulwoche nach den Sommerferien vom Dienstag, den 14.09. bis zum Freitag, den 17.09.2021 euer Kreuz zu setzen. Der Stichtag ist am Freitag, den 17.09.2021 um 18.00 Uhr. Danach sind keine weitere Stimmzettelabgaben möglich. Nachdem dieses Jahr die Schulen die Wahllokale sind, wird es daher am Freitag nach Unterrichtsschluss keine Abgabemöglichkeit mehr geben. </a:t>
            </a:r>
            <a:endParaRPr lang="de-DE" i="1" dirty="0"/>
          </a:p>
        </p:txBody>
      </p:sp>
      <p:sp>
        <p:nvSpPr>
          <p:cNvPr id="4" name="Foliennummernplatzhalter 3"/>
          <p:cNvSpPr>
            <a:spLocks noGrp="1"/>
          </p:cNvSpPr>
          <p:nvPr>
            <p:ph type="sldNum" sz="quarter" idx="10"/>
          </p:nvPr>
        </p:nvSpPr>
        <p:spPr/>
        <p:txBody>
          <a:bodyPr/>
          <a:lstStyle/>
          <a:p>
            <a:fld id="{325AED6F-C536-4426-86AA-81661EDA5F16}" type="slidenum">
              <a:rPr lang="de-DE" smtClean="0"/>
              <a:t>24</a:t>
            </a:fld>
            <a:endParaRPr lang="de-DE"/>
          </a:p>
        </p:txBody>
      </p:sp>
    </p:spTree>
    <p:extLst>
      <p:ext uri="{BB962C8B-B14F-4D97-AF65-F5344CB8AC3E}">
        <p14:creationId xmlns:p14="http://schemas.microsoft.com/office/powerpoint/2010/main" val="3389833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2</a:t>
            </a:fld>
            <a:endParaRPr lang="de-DE"/>
          </a:p>
        </p:txBody>
      </p:sp>
    </p:spTree>
    <p:extLst>
      <p:ext uri="{BB962C8B-B14F-4D97-AF65-F5344CB8AC3E}">
        <p14:creationId xmlns:p14="http://schemas.microsoft.com/office/powerpoint/2010/main" val="738946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Oftmals fühlen sich junge Menschen in der Politik der Erwachsenen zu wenig berücksichtigt. Das System der Erwachsenen</a:t>
            </a:r>
            <a:r>
              <a:rPr lang="de-DE" baseline="0" dirty="0"/>
              <a:t> sieht leider sehr wenig Mitbestimmung durch junge Menschen vor. Ihr als junge Menschen wollt aber auch gehört und mit euren Anliegen gesehen werden!</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25</a:t>
            </a:fld>
            <a:endParaRPr lang="de-DE"/>
          </a:p>
        </p:txBody>
      </p:sp>
    </p:spTree>
    <p:extLst>
      <p:ext uri="{BB962C8B-B14F-4D97-AF65-F5344CB8AC3E}">
        <p14:creationId xmlns:p14="http://schemas.microsoft.com/office/powerpoint/2010/main" val="1948312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l" defTabSz="914400" rtl="0" eaLnBrk="1" latinLnBrk="0" hangingPunct="1"/>
            <a:r>
              <a:rPr lang="de-DE" sz="1200" kern="1200" baseline="0" dirty="0">
                <a:solidFill>
                  <a:schemeClr val="tx1"/>
                </a:solidFill>
                <a:latin typeface="+mn-lt"/>
                <a:ea typeface="+mn-ea"/>
                <a:cs typeface="+mn-cs"/>
              </a:rPr>
              <a:t>* 56 Prozent aller Wahlberechtigten Erwachsenen sind über 50 Jahre alt!!!</a:t>
            </a:r>
          </a:p>
          <a:p>
            <a:r>
              <a:rPr lang="de-DE" dirty="0"/>
              <a:t>Themen für Jugendliche spielen im Wahlkampf eine noch zu kleine Rolle. Da man erst ab 18 Jahren wählen darf, sind junge Menschen eine zu kleine Wählergruppe, auf die Rücksicht genommen werden muss. </a:t>
            </a:r>
          </a:p>
          <a:p>
            <a:r>
              <a:rPr lang="de-DE" dirty="0"/>
              <a:t>Parteien orientieren sich an Themen, die große Bevölkerungsgruppen betreffen, um viele Stimmen zu bekommen.</a:t>
            </a:r>
          </a:p>
          <a:p>
            <a:r>
              <a:rPr lang="de-DE" dirty="0"/>
              <a:t>Deshalb haben viele Jugendliche kein Interesse an Politik und viele Erstwähler*innen gehen nicht zur Wahl. Das sollte nicht sein!</a:t>
            </a:r>
          </a:p>
          <a:p>
            <a:r>
              <a:rPr lang="de-DE" dirty="0"/>
              <a:t>Ein Wahlrecht zu haben ist ein wertvolles Instrument in unserer Demokratie.</a:t>
            </a:r>
          </a:p>
          <a:p>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26</a:t>
            </a:fld>
            <a:endParaRPr lang="de-DE"/>
          </a:p>
        </p:txBody>
      </p:sp>
    </p:spTree>
    <p:extLst>
      <p:ext uri="{BB962C8B-B14F-4D97-AF65-F5344CB8AC3E}">
        <p14:creationId xmlns:p14="http://schemas.microsoft.com/office/powerpoint/2010/main" val="2547048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sind also Teil eines großen Ganzen!</a:t>
            </a:r>
          </a:p>
          <a:p>
            <a:r>
              <a:rPr lang="de-DE" dirty="0"/>
              <a:t>Die erste U18-Wahl wurde 1996 in einem einzigen Wahllokal in Berlin durchgeführt.</a:t>
            </a:r>
          </a:p>
          <a:p>
            <a:r>
              <a:rPr lang="de-DE" dirty="0"/>
              <a:t>2017 nahmen knapp 220.000 Kinder und Jugendliche in 1660 Wahllokalen teil.</a:t>
            </a:r>
          </a:p>
          <a:p>
            <a:r>
              <a:rPr lang="de-DE" dirty="0"/>
              <a:t>Bei der U18-Bundestagswahl am 15. September 2017 bekam die CDU mit 28,5 Prozent die meisten Stimmen. Es folgten SPD mit 19,8 Prozent, Bündnis 90/Die Grünen mit 16,6 Prozent, Die Linke mit 8,1 Prozent, die AfD mit 6,8 Prozent und die FDP mit 5,7 Prozent. Sie würden es in den Bundestag schaffen, wenn es nach Kindern und Jugendlichen geht. </a:t>
            </a:r>
          </a:p>
          <a:p>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27</a:t>
            </a:fld>
            <a:endParaRPr lang="de-DE"/>
          </a:p>
        </p:txBody>
      </p:sp>
    </p:spTree>
    <p:extLst>
      <p:ext uri="{BB962C8B-B14F-4D97-AF65-F5344CB8AC3E}">
        <p14:creationId xmlns:p14="http://schemas.microsoft.com/office/powerpoint/2010/main" val="20046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a:t>
            </a:r>
            <a:r>
              <a:rPr lang="de-DE" baseline="0" dirty="0"/>
              <a:t> nach Schule könnt ihr im Klassenverband mit einer Wahlurne wählen oder in einer Wahlkabine. Ihr bekommt einen Stimmzettel, auf dem ihr eure zwei Kreuze machen könnt. Der Stimmzettel ist ungültig, wenn mehr als 2 Kreuze gemacht werden. Pro „Seite“ des Stimmzettels darf nur maximal ein Kreuz gemacht werden. Wenn ihr keine*n von den Direktkandidat*innen und/oder keine Partei wählen wollt, könnt ihr auch nur ein oder gar kein Kreuz machen. Damit zeigt ihr, dass ihr zwar Interesse habt zu wählen, dass euch aber niemand wählbar erscheint. Der Stimmzettel wird dann ggf. als „ungültig“ gewertet, geht aber trotzdem in die Wahlbeteiligung ein.</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28</a:t>
            </a:fld>
            <a:endParaRPr lang="de-DE"/>
          </a:p>
        </p:txBody>
      </p:sp>
    </p:spTree>
    <p:extLst>
      <p:ext uri="{BB962C8B-B14F-4D97-AF65-F5344CB8AC3E}">
        <p14:creationId xmlns:p14="http://schemas.microsoft.com/office/powerpoint/2010/main" val="170875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a:t>
            </a:r>
            <a:r>
              <a:rPr lang="de-DE" baseline="0" dirty="0"/>
              <a:t> nach Schule könnt ihr im Klassenverband mit einer Wahlurne wählen oder in einer Wahlkabine. Ihr bekommt einen Stimmzettel, auf dem ihr eure zwei Kreuze machen könnt. Der Stimmzettel ist ungültig, wenn mehr als 2 Kreuze gemacht werden. Pro „Seite“ des Stimmzettels darf nur maximal ein Kreuz gemacht werden. Wenn ihr keine*n von den Direktkandidat*innen und/oder keine Partei wählen wollt, könnt ihr auch nur ein oder gar kein Kreuz machen. Damit zeigt ihr, dass ihr zwar Interesse habt zu wählen, dass euch aber niemand wählbar erscheint. Der Stimmzettel wird dann ggf. als „ungültig“ gewertet, geht aber trotzdem in die Wahlbeteiligung ein.</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29</a:t>
            </a:fld>
            <a:endParaRPr lang="de-DE"/>
          </a:p>
        </p:txBody>
      </p:sp>
    </p:spTree>
    <p:extLst>
      <p:ext uri="{BB962C8B-B14F-4D97-AF65-F5344CB8AC3E}">
        <p14:creationId xmlns:p14="http://schemas.microsoft.com/office/powerpoint/2010/main" val="1467434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a:t>
            </a:r>
            <a:r>
              <a:rPr lang="de-DE" baseline="0" dirty="0"/>
              <a:t> nach Schule könnt ihr im Klassenverband mit einer Wahlurne wählen oder in einer Wahlkabine. Ihr bekommt einen Stimmzettel, auf dem ihr eure zwei Kreuze machen könnt. Der Stimmzettel ist ungültig, wenn mehr als 2 Kreuze gemacht werden. Pro „Seite“ des Stimmzettels darf nur maximal ein Kreuz gemacht werden. Wenn ihr keine*n von den Direktkandidat*innen und/oder keine Partei wählen wollt, könnt ihr auch nur ein oder gar kein Kreuz machen. Damit zeigt ihr, dass ihr zwar Interesse habt zu wählen, dass euch aber niemand wählbar erscheint. Der Stimmzettel wird dann ggf. als „ungültig“ gewertet, geht aber trotzdem in die Wahlbeteiligung ein.</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30</a:t>
            </a:fld>
            <a:endParaRPr lang="de-DE"/>
          </a:p>
        </p:txBody>
      </p:sp>
    </p:spTree>
    <p:extLst>
      <p:ext uri="{BB962C8B-B14F-4D97-AF65-F5344CB8AC3E}">
        <p14:creationId xmlns:p14="http://schemas.microsoft.com/office/powerpoint/2010/main" val="2107208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a:t>
            </a:r>
            <a:r>
              <a:rPr lang="de-DE" baseline="0" dirty="0"/>
              <a:t> nach Schule könnt ihr im Klassenverband mit einer Wahlurne wählen oder in einer Wahlkabine. Ihr bekommt einen Stimmzettel, auf dem ihr eure zwei Kreuze machen könnt. Der Stimmzettel ist ungültig, wenn mehr als 2 Kreuze gemacht werden. Pro „Seite“ des Stimmzettels darf nur maximal ein Kreuz gemacht werden. Wenn ihr keine*n von den Direktkandidat*innen und/oder keine Partei wählen wollt, könnt ihr auch nur ein oder gar kein Kreuz machen. Damit zeigt ihr, dass ihr zwar Interesse habt zu wählen, dass euch aber niemand wählbar erscheint. Der Stimmzettel wird dann ggf. als „ungültig“ gewertet, geht aber trotzdem in die Wahlbeteiligung ein.</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31</a:t>
            </a:fld>
            <a:endParaRPr lang="de-DE"/>
          </a:p>
        </p:txBody>
      </p:sp>
    </p:spTree>
    <p:extLst>
      <p:ext uri="{BB962C8B-B14F-4D97-AF65-F5344CB8AC3E}">
        <p14:creationId xmlns:p14="http://schemas.microsoft.com/office/powerpoint/2010/main" val="868247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Jetzt wisst ihr, was die Bundestagswahl ist, wie sie funktioniert und warum es so wichtig ist, dass auch ihr eure Stimme abgebt. Ihr wisst aber nicht, wen ihr wählen sollt? Wir haben für euch ein paar Entscheidungshilfen zusammengestellt.</a:t>
            </a:r>
          </a:p>
          <a:p>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32</a:t>
            </a:fld>
            <a:endParaRPr lang="de-DE"/>
          </a:p>
        </p:txBody>
      </p:sp>
    </p:spTree>
    <p:extLst>
      <p:ext uri="{BB962C8B-B14F-4D97-AF65-F5344CB8AC3E}">
        <p14:creationId xmlns:p14="http://schemas.microsoft.com/office/powerpoint/2010/main" val="1575384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a:t>
            </a:r>
            <a:r>
              <a:rPr lang="de-DE" baseline="0" dirty="0"/>
              <a:t> Arbeitskreis Wahlen wird mit den Direktkandidat*innen ein Video drehen, damit ihr die acht Kandidat*innen kennenlernen könnt und wisst, wer hinter den Namen steckt und welche Ansichten sie haben. Zusätzlich gibt es zu jeder*m Kandidat*in einen Steckbrief sowie Themenplakate zu verschiedenen aktuellen Themen, auf denen die Parteien ihre Meinung wiedergegeben haben. Auf der KJR-Homepage findet ihr ebenfalls alle Materialen sowie die Wahlprogramme der einzelnen Parteien. </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33</a:t>
            </a:fld>
            <a:endParaRPr lang="de-DE"/>
          </a:p>
        </p:txBody>
      </p:sp>
    </p:spTree>
    <p:extLst>
      <p:ext uri="{BB962C8B-B14F-4D97-AF65-F5344CB8AC3E}">
        <p14:creationId xmlns:p14="http://schemas.microsoft.com/office/powerpoint/2010/main" val="2772950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dirty="0"/>
              <a:t>Der Wahl-O-Mat ist ein Frage-und-Antwort-Tool, das im Vorfeld von Wahlen dabei hilft herauszufinden, welche Partei der eigenen politischen Position am nächsten steht. In diesem o</a:t>
            </a:r>
            <a:r>
              <a:rPr lang="de-DE" b="0" baseline="0" dirty="0"/>
              <a:t>nline Werkzeug werdet ihr aufgefordert etliche Fragen zu beantworten. Die Antworten werden mit den Parteiprogrammen verglichen und am Ende der Beantwortung bekommt ihr eine Empfehlung für eine Partei, die am besten eure Anliegen/Wünsche vertritt.</a:t>
            </a:r>
            <a:endParaRPr lang="de-DE" b="0" dirty="0"/>
          </a:p>
        </p:txBody>
      </p:sp>
      <p:sp>
        <p:nvSpPr>
          <p:cNvPr id="4" name="Foliennummernplatzhalter 3"/>
          <p:cNvSpPr>
            <a:spLocks noGrp="1"/>
          </p:cNvSpPr>
          <p:nvPr>
            <p:ph type="sldNum" sz="quarter" idx="10"/>
          </p:nvPr>
        </p:nvSpPr>
        <p:spPr/>
        <p:txBody>
          <a:bodyPr/>
          <a:lstStyle/>
          <a:p>
            <a:fld id="{325AED6F-C536-4426-86AA-81661EDA5F16}" type="slidenum">
              <a:rPr lang="de-DE" smtClean="0"/>
              <a:t>34</a:t>
            </a:fld>
            <a:endParaRPr lang="de-DE"/>
          </a:p>
        </p:txBody>
      </p:sp>
    </p:spTree>
    <p:extLst>
      <p:ext uri="{BB962C8B-B14F-4D97-AF65-F5344CB8AC3E}">
        <p14:creationId xmlns:p14="http://schemas.microsoft.com/office/powerpoint/2010/main" val="1497985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3</a:t>
            </a:fld>
            <a:endParaRPr lang="de-DE"/>
          </a:p>
        </p:txBody>
      </p:sp>
    </p:spTree>
    <p:extLst>
      <p:ext uri="{BB962C8B-B14F-4D97-AF65-F5344CB8AC3E}">
        <p14:creationId xmlns:p14="http://schemas.microsoft.com/office/powerpoint/2010/main" val="12616100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Informationen sind entnommen aus: </a:t>
            </a:r>
          </a:p>
          <a:p>
            <a:r>
              <a:rPr lang="de-DE" dirty="0"/>
              <a:t>file:///C:/Users/mzimmer/AppData/Local/Temp/9540_Bundestagswahl2021_Das_Heft.pdf</a:t>
            </a:r>
          </a:p>
        </p:txBody>
      </p:sp>
      <p:sp>
        <p:nvSpPr>
          <p:cNvPr id="4" name="Foliennummernplatzhalter 3"/>
          <p:cNvSpPr>
            <a:spLocks noGrp="1"/>
          </p:cNvSpPr>
          <p:nvPr>
            <p:ph type="sldNum" sz="quarter" idx="10"/>
          </p:nvPr>
        </p:nvSpPr>
        <p:spPr/>
        <p:txBody>
          <a:bodyPr/>
          <a:lstStyle/>
          <a:p>
            <a:fld id="{325AED6F-C536-4426-86AA-81661EDA5F16}" type="slidenum">
              <a:rPr lang="de-DE" smtClean="0"/>
              <a:t>35</a:t>
            </a:fld>
            <a:endParaRPr lang="de-DE"/>
          </a:p>
        </p:txBody>
      </p:sp>
    </p:spTree>
    <p:extLst>
      <p:ext uri="{BB962C8B-B14F-4D97-AF65-F5344CB8AC3E}">
        <p14:creationId xmlns:p14="http://schemas.microsoft.com/office/powerpoint/2010/main" val="2450350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Nach</a:t>
            </a:r>
            <a:r>
              <a:rPr lang="de-DE" baseline="0" dirty="0"/>
              <a:t> langem und hartem Kampf um mehr Emanzipation haben es die Frauen geschafft, dass auch sie seit 1919 wählen gehen dürfen. Was für uns mittlerweile als selbstverständlich gilt, ist für viele Frauen ein langer und anstrengender Weg gewesen. In zwei Ländern auf der Welt dürfen Frauen immer noch nicht wählen. In Saudi-Arabien zum Beispiel ist es den Frauen erst seit 2010 erlaubt wählen zu dürfen. </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4</a:t>
            </a:fld>
            <a:endParaRPr lang="de-DE"/>
          </a:p>
        </p:txBody>
      </p:sp>
    </p:spTree>
    <p:extLst>
      <p:ext uri="{BB962C8B-B14F-4D97-AF65-F5344CB8AC3E}">
        <p14:creationId xmlns:p14="http://schemas.microsoft.com/office/powerpoint/2010/main" val="3746729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gewählten Personen,</a:t>
            </a:r>
            <a:r>
              <a:rPr lang="de-DE" baseline="0" dirty="0"/>
              <a:t> die den Bundestag bilden und dann auch hauptsächlich in Berlin arbeiten,</a:t>
            </a:r>
            <a:r>
              <a:rPr lang="de-DE" dirty="0"/>
              <a:t> entscheiden über Angelegenheiten,</a:t>
            </a:r>
            <a:r>
              <a:rPr lang="de-DE" baseline="0" dirty="0"/>
              <a:t> die ALLE Deutschen in gleicher Weise betreffen – bundesweit.</a:t>
            </a:r>
          </a:p>
          <a:p>
            <a:r>
              <a:rPr lang="de-DE" baseline="0" dirty="0"/>
              <a:t>Letztes Jahr waren zum Beispiel Kommunalwahlen. Bei diesen Wahlen sind Vertreter*innen gewählt worden, die in unserem jeweiligen Wohnort die Entscheidungen treffen – die Bürgermeister*innen und die Gemeinde- und </a:t>
            </a:r>
            <a:r>
              <a:rPr lang="de-DE" baseline="0" dirty="0" err="1"/>
              <a:t>Stadträt</a:t>
            </a:r>
            <a:r>
              <a:rPr lang="de-DE" baseline="0" dirty="0"/>
              <a:t>*innen.</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6</a:t>
            </a:fld>
            <a:endParaRPr lang="de-DE"/>
          </a:p>
        </p:txBody>
      </p:sp>
    </p:spTree>
    <p:extLst>
      <p:ext uri="{BB962C8B-B14F-4D97-AF65-F5344CB8AC3E}">
        <p14:creationId xmlns:p14="http://schemas.microsoft.com/office/powerpoint/2010/main" val="1729426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Grundgesetz ist verankert, dass die Abgeordneten in allgemeiner, unmittelbarer, freier, gleicher und geheimer Wahl gewählt werden. </a:t>
            </a:r>
          </a:p>
          <a:p>
            <a:r>
              <a:rPr lang="de-DE" dirty="0"/>
              <a:t>(Erklärung der</a:t>
            </a:r>
            <a:r>
              <a:rPr lang="de-DE" baseline="0" dirty="0"/>
              <a:t> Begriffe anhand des Bildes: Allgemein, frei, unmittelbar, geheim und gleich)</a:t>
            </a:r>
            <a:endParaRPr lang="de-DE" dirty="0"/>
          </a:p>
          <a:p>
            <a:endParaRPr lang="de-DE" dirty="0"/>
          </a:p>
          <a:p>
            <a:r>
              <a:rPr lang="de-DE" dirty="0"/>
              <a:t>Quelle:</a:t>
            </a:r>
            <a:r>
              <a:rPr lang="de-DE" baseline="0" dirty="0"/>
              <a:t> https://demokratie.niedersachsen.de/startseite/themen/politik_in_niedersachsen/wahlprinzipien/die-fuenf-wahlprinzipien-164663.html</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8</a:t>
            </a:fld>
            <a:endParaRPr lang="de-DE"/>
          </a:p>
        </p:txBody>
      </p:sp>
    </p:spTree>
    <p:extLst>
      <p:ext uri="{BB962C8B-B14F-4D97-AF65-F5344CB8AC3E}">
        <p14:creationId xmlns:p14="http://schemas.microsoft.com/office/powerpoint/2010/main" val="3972066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9</a:t>
            </a:fld>
            <a:endParaRPr lang="de-DE"/>
          </a:p>
        </p:txBody>
      </p:sp>
    </p:spTree>
    <p:extLst>
      <p:ext uri="{BB962C8B-B14F-4D97-AF65-F5344CB8AC3E}">
        <p14:creationId xmlns:p14="http://schemas.microsoft.com/office/powerpoint/2010/main" val="3963427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11</a:t>
            </a:fld>
            <a:endParaRPr lang="de-DE"/>
          </a:p>
        </p:txBody>
      </p:sp>
    </p:spTree>
    <p:extLst>
      <p:ext uri="{BB962C8B-B14F-4D97-AF65-F5344CB8AC3E}">
        <p14:creationId xmlns:p14="http://schemas.microsoft.com/office/powerpoint/2010/main" val="2422008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a:t>
            </a:r>
            <a:r>
              <a:rPr lang="de-DE" baseline="0" dirty="0"/>
              <a:t> den Bundestagswahlen wird das Bundesgebiet in 299 Wahlkreise eingeteilt. Unser Landkreis Bad Tölz-Wolfratshausen bildet zusammen mit dem Nachbarlandkreis Miesbach den Wahlkreis 223. </a:t>
            </a:r>
            <a:endParaRPr lang="de-DE" dirty="0"/>
          </a:p>
        </p:txBody>
      </p:sp>
      <p:sp>
        <p:nvSpPr>
          <p:cNvPr id="4" name="Foliennummernplatzhalter 3"/>
          <p:cNvSpPr>
            <a:spLocks noGrp="1"/>
          </p:cNvSpPr>
          <p:nvPr>
            <p:ph type="sldNum" sz="quarter" idx="10"/>
          </p:nvPr>
        </p:nvSpPr>
        <p:spPr/>
        <p:txBody>
          <a:bodyPr/>
          <a:lstStyle/>
          <a:p>
            <a:fld id="{325AED6F-C536-4426-86AA-81661EDA5F16}" type="slidenum">
              <a:rPr lang="de-DE" smtClean="0"/>
              <a:t>12</a:t>
            </a:fld>
            <a:endParaRPr lang="de-DE"/>
          </a:p>
        </p:txBody>
      </p:sp>
    </p:spTree>
    <p:extLst>
      <p:ext uri="{BB962C8B-B14F-4D97-AF65-F5344CB8AC3E}">
        <p14:creationId xmlns:p14="http://schemas.microsoft.com/office/powerpoint/2010/main" val="2758505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9B832D8-8703-47F1-9943-4EC9DD12C4B9}" type="datetimeFigureOut">
              <a:rPr lang="de-DE" smtClean="0"/>
              <a:t>13.09.2021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4C81BD8-3068-4FC3-9BD9-935177CCA32E}" type="slidenum">
              <a:rPr lang="de-DE" smtClean="0"/>
              <a:t>‹#›</a:t>
            </a:fld>
            <a:endParaRPr lang="de-DE"/>
          </a:p>
        </p:txBody>
      </p:sp>
    </p:spTree>
    <p:extLst>
      <p:ext uri="{BB962C8B-B14F-4D97-AF65-F5344CB8AC3E}">
        <p14:creationId xmlns:p14="http://schemas.microsoft.com/office/powerpoint/2010/main" val="2998177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9B832D8-8703-47F1-9943-4EC9DD12C4B9}" type="datetimeFigureOut">
              <a:rPr lang="de-DE" smtClean="0"/>
              <a:t>13.09.2021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4C81BD8-3068-4FC3-9BD9-935177CCA32E}" type="slidenum">
              <a:rPr lang="de-DE" smtClean="0"/>
              <a:t>‹#›</a:t>
            </a:fld>
            <a:endParaRPr lang="de-DE"/>
          </a:p>
        </p:txBody>
      </p:sp>
    </p:spTree>
    <p:extLst>
      <p:ext uri="{BB962C8B-B14F-4D97-AF65-F5344CB8AC3E}">
        <p14:creationId xmlns:p14="http://schemas.microsoft.com/office/powerpoint/2010/main" val="723548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9B832D8-8703-47F1-9943-4EC9DD12C4B9}" type="datetimeFigureOut">
              <a:rPr lang="de-DE" smtClean="0"/>
              <a:t>13.09.2021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4C81BD8-3068-4FC3-9BD9-935177CCA32E}" type="slidenum">
              <a:rPr lang="de-DE" smtClean="0"/>
              <a:t>‹#›</a:t>
            </a:fld>
            <a:endParaRPr lang="de-DE"/>
          </a:p>
        </p:txBody>
      </p:sp>
    </p:spTree>
    <p:extLst>
      <p:ext uri="{BB962C8B-B14F-4D97-AF65-F5344CB8AC3E}">
        <p14:creationId xmlns:p14="http://schemas.microsoft.com/office/powerpoint/2010/main" val="631819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9B832D8-8703-47F1-9943-4EC9DD12C4B9}" type="datetimeFigureOut">
              <a:rPr lang="de-DE" smtClean="0"/>
              <a:t>13.09.2021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4C81BD8-3068-4FC3-9BD9-935177CCA32E}" type="slidenum">
              <a:rPr lang="de-DE" smtClean="0"/>
              <a:t>‹#›</a:t>
            </a:fld>
            <a:endParaRPr lang="de-DE"/>
          </a:p>
        </p:txBody>
      </p:sp>
    </p:spTree>
    <p:extLst>
      <p:ext uri="{BB962C8B-B14F-4D97-AF65-F5344CB8AC3E}">
        <p14:creationId xmlns:p14="http://schemas.microsoft.com/office/powerpoint/2010/main" val="1492357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9B832D8-8703-47F1-9943-4EC9DD12C4B9}" type="datetimeFigureOut">
              <a:rPr lang="de-DE" smtClean="0"/>
              <a:t>13.09.2021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4C81BD8-3068-4FC3-9BD9-935177CCA32E}" type="slidenum">
              <a:rPr lang="de-DE" smtClean="0"/>
              <a:t>‹#›</a:t>
            </a:fld>
            <a:endParaRPr lang="de-DE"/>
          </a:p>
        </p:txBody>
      </p:sp>
    </p:spTree>
    <p:extLst>
      <p:ext uri="{BB962C8B-B14F-4D97-AF65-F5344CB8AC3E}">
        <p14:creationId xmlns:p14="http://schemas.microsoft.com/office/powerpoint/2010/main" val="3347514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E9B832D8-8703-47F1-9943-4EC9DD12C4B9}" type="datetimeFigureOut">
              <a:rPr lang="de-DE" smtClean="0"/>
              <a:t>13.09.2021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4C81BD8-3068-4FC3-9BD9-935177CCA32E}" type="slidenum">
              <a:rPr lang="de-DE" smtClean="0"/>
              <a:t>‹#›</a:t>
            </a:fld>
            <a:endParaRPr lang="de-DE"/>
          </a:p>
        </p:txBody>
      </p:sp>
    </p:spTree>
    <p:extLst>
      <p:ext uri="{BB962C8B-B14F-4D97-AF65-F5344CB8AC3E}">
        <p14:creationId xmlns:p14="http://schemas.microsoft.com/office/powerpoint/2010/main" val="3274715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9B832D8-8703-47F1-9943-4EC9DD12C4B9}" type="datetimeFigureOut">
              <a:rPr lang="de-DE" smtClean="0"/>
              <a:t>13.09.2021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4C81BD8-3068-4FC3-9BD9-935177CCA32E}" type="slidenum">
              <a:rPr lang="de-DE" smtClean="0"/>
              <a:t>‹#›</a:t>
            </a:fld>
            <a:endParaRPr lang="de-DE"/>
          </a:p>
        </p:txBody>
      </p:sp>
    </p:spTree>
    <p:extLst>
      <p:ext uri="{BB962C8B-B14F-4D97-AF65-F5344CB8AC3E}">
        <p14:creationId xmlns:p14="http://schemas.microsoft.com/office/powerpoint/2010/main" val="1156937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9B832D8-8703-47F1-9943-4EC9DD12C4B9}" type="datetimeFigureOut">
              <a:rPr lang="de-DE" smtClean="0"/>
              <a:t>13.09.2021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F4C81BD8-3068-4FC3-9BD9-935177CCA32E}" type="slidenum">
              <a:rPr lang="de-DE" smtClean="0"/>
              <a:t>‹#›</a:t>
            </a:fld>
            <a:endParaRPr lang="de-DE"/>
          </a:p>
        </p:txBody>
      </p:sp>
    </p:spTree>
    <p:extLst>
      <p:ext uri="{BB962C8B-B14F-4D97-AF65-F5344CB8AC3E}">
        <p14:creationId xmlns:p14="http://schemas.microsoft.com/office/powerpoint/2010/main" val="1403881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9B832D8-8703-47F1-9943-4EC9DD12C4B9}" type="datetimeFigureOut">
              <a:rPr lang="de-DE" smtClean="0"/>
              <a:t>13.09.2021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F4C81BD8-3068-4FC3-9BD9-935177CCA32E}" type="slidenum">
              <a:rPr lang="de-DE" smtClean="0"/>
              <a:t>‹#›</a:t>
            </a:fld>
            <a:endParaRPr lang="de-DE"/>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9164" y="523886"/>
            <a:ext cx="1584175" cy="865060"/>
          </a:xfrm>
          <a:prstGeom prst="rect">
            <a:avLst/>
          </a:prstGeom>
        </p:spPr>
      </p:pic>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7544" y="260648"/>
            <a:ext cx="1136389" cy="1136938"/>
          </a:xfrm>
          <a:prstGeom prst="rect">
            <a:avLst/>
          </a:prstGeom>
        </p:spPr>
      </p:pic>
    </p:spTree>
    <p:extLst>
      <p:ext uri="{BB962C8B-B14F-4D97-AF65-F5344CB8AC3E}">
        <p14:creationId xmlns:p14="http://schemas.microsoft.com/office/powerpoint/2010/main" val="192929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9B832D8-8703-47F1-9943-4EC9DD12C4B9}" type="datetimeFigureOut">
              <a:rPr lang="de-DE" smtClean="0"/>
              <a:t>13.09.2021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F4C81BD8-3068-4FC3-9BD9-935177CCA32E}" type="slidenum">
              <a:rPr lang="de-DE" smtClean="0"/>
              <a:t>‹#›</a:t>
            </a:fld>
            <a:endParaRPr lang="de-DE"/>
          </a:p>
        </p:txBody>
      </p:sp>
    </p:spTree>
    <p:extLst>
      <p:ext uri="{BB962C8B-B14F-4D97-AF65-F5344CB8AC3E}">
        <p14:creationId xmlns:p14="http://schemas.microsoft.com/office/powerpoint/2010/main" val="3753800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9B832D8-8703-47F1-9943-4EC9DD12C4B9}" type="datetimeFigureOut">
              <a:rPr lang="de-DE" smtClean="0"/>
              <a:t>13.09.2021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F4C81BD8-3068-4FC3-9BD9-935177CCA32E}" type="slidenum">
              <a:rPr lang="de-DE" smtClean="0"/>
              <a:t>‹#›</a:t>
            </a:fld>
            <a:endParaRPr lang="de-DE"/>
          </a:p>
        </p:txBody>
      </p:sp>
    </p:spTree>
    <p:extLst>
      <p:ext uri="{BB962C8B-B14F-4D97-AF65-F5344CB8AC3E}">
        <p14:creationId xmlns:p14="http://schemas.microsoft.com/office/powerpoint/2010/main" val="4017032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9B832D8-8703-47F1-9943-4EC9DD12C4B9}" type="datetimeFigureOut">
              <a:rPr lang="de-DE" smtClean="0"/>
              <a:t>13.09.2021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4C81BD8-3068-4FC3-9BD9-935177CCA32E}" type="slidenum">
              <a:rPr lang="de-DE" smtClean="0"/>
              <a:t>‹#›</a:t>
            </a:fld>
            <a:endParaRPr lang="de-DE"/>
          </a:p>
        </p:txBody>
      </p:sp>
    </p:spTree>
    <p:extLst>
      <p:ext uri="{BB962C8B-B14F-4D97-AF65-F5344CB8AC3E}">
        <p14:creationId xmlns:p14="http://schemas.microsoft.com/office/powerpoint/2010/main" val="1997910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832D8-8703-47F1-9943-4EC9DD12C4B9}" type="datetimeFigureOut">
              <a:rPr lang="de-DE" smtClean="0"/>
              <a:t>13.09.2021</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81BD8-3068-4FC3-9BD9-935177CCA32E}" type="slidenum">
              <a:rPr lang="de-DE" smtClean="0"/>
              <a:t>‹#›</a:t>
            </a:fld>
            <a:endParaRPr lang="de-DE"/>
          </a:p>
        </p:txBody>
      </p:sp>
    </p:spTree>
    <p:extLst>
      <p:ext uri="{BB962C8B-B14F-4D97-AF65-F5344CB8AC3E}">
        <p14:creationId xmlns:p14="http://schemas.microsoft.com/office/powerpoint/2010/main" val="1499410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oMGur8SwFV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mailto:Info@kjr-miesbach.de"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www.kjr-miesbach.de/u18wahl/"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hyperlink" Target="https://www.kjr-miesbach.de/u18"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www.bpb.de/politik/wahlen/wahl-o-mat/"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721" y="0"/>
            <a:ext cx="94608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ctrTitle"/>
          </p:nvPr>
        </p:nvSpPr>
        <p:spPr>
          <a:xfrm>
            <a:off x="539552" y="116632"/>
            <a:ext cx="7916416" cy="1872207"/>
          </a:xfrm>
        </p:spPr>
        <p:txBody>
          <a:bodyPr/>
          <a:lstStyle/>
          <a:p>
            <a:endParaRPr lang="de-DE" b="1" dirty="0">
              <a:latin typeface="Arial" panose="020B0604020202020204" pitchFamily="34" charset="0"/>
              <a:cs typeface="Arial" panose="020B0604020202020204" pitchFamily="34" charset="0"/>
            </a:endParaRPr>
          </a:p>
        </p:txBody>
      </p:sp>
      <p:sp>
        <p:nvSpPr>
          <p:cNvPr id="3" name="Untertitel 2"/>
          <p:cNvSpPr>
            <a:spLocks noGrp="1"/>
          </p:cNvSpPr>
          <p:nvPr>
            <p:ph type="subTitle" idx="1"/>
          </p:nvPr>
        </p:nvSpPr>
        <p:spPr/>
        <p:txBody>
          <a:bodyPr/>
          <a:lstStyle/>
          <a:p>
            <a:endParaRPr lang="de-DE" dirty="0"/>
          </a:p>
        </p:txBody>
      </p:sp>
    </p:spTree>
    <p:extLst>
      <p:ext uri="{BB962C8B-B14F-4D97-AF65-F5344CB8AC3E}">
        <p14:creationId xmlns:p14="http://schemas.microsoft.com/office/powerpoint/2010/main" val="8917657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6490" y="404664"/>
            <a:ext cx="8381974" cy="6250963"/>
          </a:xfrm>
        </p:spPr>
      </p:pic>
    </p:spTree>
    <p:extLst>
      <p:ext uri="{BB962C8B-B14F-4D97-AF65-F5344CB8AC3E}">
        <p14:creationId xmlns:p14="http://schemas.microsoft.com/office/powerpoint/2010/main" val="164798070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a:t>z. B. schafft der Bundestag Regeln…</a:t>
            </a:r>
          </a:p>
        </p:txBody>
      </p:sp>
      <p:sp>
        <p:nvSpPr>
          <p:cNvPr id="3" name="Inhaltsplatzhalter 2"/>
          <p:cNvSpPr>
            <a:spLocks noGrp="1"/>
          </p:cNvSpPr>
          <p:nvPr>
            <p:ph idx="1"/>
          </p:nvPr>
        </p:nvSpPr>
        <p:spPr>
          <a:xfrm>
            <a:off x="395536" y="1196752"/>
            <a:ext cx="7347345" cy="5184575"/>
          </a:xfrm>
        </p:spPr>
        <p:txBody>
          <a:bodyPr>
            <a:normAutofit fontScale="85000" lnSpcReduction="10000"/>
          </a:bodyPr>
          <a:lstStyle/>
          <a:p>
            <a:pPr>
              <a:lnSpc>
                <a:spcPct val="150000"/>
              </a:lnSpc>
            </a:pPr>
            <a:r>
              <a:rPr lang="de-DE" sz="2800" dirty="0"/>
              <a:t>über den Verkehr</a:t>
            </a:r>
          </a:p>
          <a:p>
            <a:pPr>
              <a:lnSpc>
                <a:spcPct val="150000"/>
              </a:lnSpc>
            </a:pPr>
            <a:r>
              <a:rPr lang="de-DE" sz="2800" dirty="0"/>
              <a:t>über die Versicherungen für Kranke oder Arbeitslose</a:t>
            </a:r>
          </a:p>
          <a:p>
            <a:pPr>
              <a:lnSpc>
                <a:spcPct val="150000"/>
              </a:lnSpc>
            </a:pPr>
            <a:r>
              <a:rPr lang="de-DE" sz="2800" dirty="0"/>
              <a:t>über die Höhe der Mehrwertsteuer beim Einkaufen</a:t>
            </a:r>
          </a:p>
          <a:p>
            <a:pPr>
              <a:lnSpc>
                <a:spcPct val="150000"/>
              </a:lnSpc>
            </a:pPr>
            <a:r>
              <a:rPr lang="de-DE" sz="2800" dirty="0"/>
              <a:t>und z.B. darüber, wann jemand deutsche*r Bürger*in werden darf</a:t>
            </a:r>
          </a:p>
          <a:p>
            <a:pPr>
              <a:lnSpc>
                <a:spcPct val="150000"/>
              </a:lnSpc>
            </a:pPr>
            <a:r>
              <a:rPr lang="de-DE" sz="2800" dirty="0"/>
              <a:t>oder über den Klimaschutz (z.B. mit Sprit betriebene Autos oder E-Autos? Energieversorgung mit Sonnen- und Windenergie oder lieber Atomkraft?)</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1196752"/>
            <a:ext cx="1296144" cy="658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320" y="2000269"/>
            <a:ext cx="1300783" cy="516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0411" y="2636912"/>
            <a:ext cx="978446" cy="549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0402" y="3356992"/>
            <a:ext cx="1195178" cy="795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52320" y="4653136"/>
            <a:ext cx="1442269" cy="72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869695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Wie läuft die Bundestagswahl ab? </a:t>
            </a:r>
          </a:p>
        </p:txBody>
      </p:sp>
      <p:sp>
        <p:nvSpPr>
          <p:cNvPr id="3" name="Inhaltsplatzhalter 2"/>
          <p:cNvSpPr>
            <a:spLocks noGrp="1"/>
          </p:cNvSpPr>
          <p:nvPr>
            <p:ph idx="1"/>
          </p:nvPr>
        </p:nvSpPr>
        <p:spPr>
          <a:xfrm>
            <a:off x="457200" y="1600201"/>
            <a:ext cx="8579296" cy="748680"/>
          </a:xfrm>
        </p:spPr>
        <p:txBody>
          <a:bodyPr>
            <a:normAutofit fontScale="85000" lnSpcReduction="10000"/>
          </a:bodyPr>
          <a:lstStyle/>
          <a:p>
            <a:pPr marL="0" indent="0" algn="ctr">
              <a:buNone/>
            </a:pPr>
            <a:r>
              <a:rPr lang="de-DE" dirty="0"/>
              <a:t>Wahlkreis 223: Bad Tölz-Wolfratshausen und Miesbach</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6066" y="2040374"/>
            <a:ext cx="6768752" cy="4779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470910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Alle Wahlkreise in Deutschland</a:t>
            </a:r>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3728" y="1113845"/>
            <a:ext cx="4896544" cy="5498672"/>
          </a:xfrm>
        </p:spPr>
      </p:pic>
      <p:sp>
        <p:nvSpPr>
          <p:cNvPr id="5" name="Pfeil nach links 4"/>
          <p:cNvSpPr/>
          <p:nvPr/>
        </p:nvSpPr>
        <p:spPr>
          <a:xfrm rot="20348746">
            <a:off x="5230857" y="5407451"/>
            <a:ext cx="2304256"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7251800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3068960"/>
            <a:ext cx="8229600" cy="1143000"/>
          </a:xfrm>
        </p:spPr>
        <p:txBody>
          <a:bodyPr>
            <a:normAutofit fontScale="90000"/>
          </a:bodyPr>
          <a:lstStyle/>
          <a:p>
            <a:br>
              <a:rPr lang="de-DE" dirty="0"/>
            </a:br>
            <a:r>
              <a:rPr lang="de-DE" dirty="0"/>
              <a:t>Wie wird jetzt aber genau gewählt?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579" y="116632"/>
            <a:ext cx="7276419" cy="3483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05087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0"/>
            <a:ext cx="5004096" cy="186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75" t="6283" r="3557" b="7952"/>
          <a:stretch/>
        </p:blipFill>
        <p:spPr bwMode="auto">
          <a:xfrm>
            <a:off x="2051720" y="4715300"/>
            <a:ext cx="5302994" cy="214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a:t>Erststimme</a:t>
            </a:r>
          </a:p>
        </p:txBody>
      </p:sp>
      <p:sp>
        <p:nvSpPr>
          <p:cNvPr id="3" name="Inhaltsplatzhalter 2"/>
          <p:cNvSpPr>
            <a:spLocks noGrp="1"/>
          </p:cNvSpPr>
          <p:nvPr>
            <p:ph idx="1"/>
          </p:nvPr>
        </p:nvSpPr>
        <p:spPr>
          <a:xfrm>
            <a:off x="385192" y="1844824"/>
            <a:ext cx="8229600" cy="4525963"/>
          </a:xfrm>
        </p:spPr>
        <p:txBody>
          <a:bodyPr/>
          <a:lstStyle/>
          <a:p>
            <a:r>
              <a:rPr lang="de-DE" sz="3600" b="1" dirty="0"/>
              <a:t>Direktkandidat*in</a:t>
            </a:r>
            <a:r>
              <a:rPr lang="de-DE" sz="3600" dirty="0"/>
              <a:t> aus dem Wahlkreis</a:t>
            </a:r>
          </a:p>
          <a:p>
            <a:endParaRPr lang="de-DE" sz="3600" dirty="0"/>
          </a:p>
          <a:p>
            <a:pPr lvl="1">
              <a:buFont typeface="Courier New" panose="02070309020205020404" pitchFamily="49" charset="0"/>
              <a:buChar char="o"/>
            </a:pPr>
            <a:r>
              <a:rPr lang="de-DE" dirty="0"/>
              <a:t>Es wird EINE Person aus jedem Wahlkreis gewählt</a:t>
            </a:r>
          </a:p>
          <a:p>
            <a:pPr lvl="1">
              <a:buFont typeface="Courier New" panose="02070309020205020404" pitchFamily="49" charset="0"/>
              <a:buChar char="o"/>
            </a:pPr>
            <a:r>
              <a:rPr lang="de-DE" dirty="0"/>
              <a:t>Die Person mit dem meisten Stimmen darf in den Bundestag</a:t>
            </a:r>
          </a:p>
          <a:p>
            <a:pPr lvl="1">
              <a:buFont typeface="Courier New" panose="02070309020205020404" pitchFamily="49" charset="0"/>
              <a:buChar char="o"/>
            </a:pPr>
            <a:r>
              <a:rPr lang="de-DE" dirty="0"/>
              <a:t>Man nennt die Person „Wahlkreisabgeordnete*r</a:t>
            </a:r>
          </a:p>
          <a:p>
            <a:pPr marL="0" indent="0">
              <a:buNone/>
            </a:pPr>
            <a:endParaRPr lang="de-DE" dirty="0"/>
          </a:p>
        </p:txBody>
      </p:sp>
    </p:spTree>
    <p:extLst>
      <p:ext uri="{BB962C8B-B14F-4D97-AF65-F5344CB8AC3E}">
        <p14:creationId xmlns:p14="http://schemas.microsoft.com/office/powerpoint/2010/main" val="360604648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7407" y="-16556"/>
            <a:ext cx="3672408" cy="1371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a:t>Zweitstimme</a:t>
            </a:r>
          </a:p>
        </p:txBody>
      </p:sp>
      <p:sp>
        <p:nvSpPr>
          <p:cNvPr id="3" name="Inhaltsplatzhalter 2"/>
          <p:cNvSpPr>
            <a:spLocks noGrp="1"/>
          </p:cNvSpPr>
          <p:nvPr>
            <p:ph idx="1"/>
          </p:nvPr>
        </p:nvSpPr>
        <p:spPr>
          <a:xfrm>
            <a:off x="497765" y="1052736"/>
            <a:ext cx="8229600" cy="4525963"/>
          </a:xfrm>
        </p:spPr>
        <p:txBody>
          <a:bodyPr>
            <a:normAutofit fontScale="92500" lnSpcReduction="10000"/>
          </a:bodyPr>
          <a:lstStyle/>
          <a:p>
            <a:endParaRPr lang="de-DE" sz="3400" b="1" dirty="0"/>
          </a:p>
          <a:p>
            <a:r>
              <a:rPr lang="de-DE" sz="3500" b="1" dirty="0"/>
              <a:t>Eine Partei </a:t>
            </a:r>
            <a:r>
              <a:rPr lang="de-DE" sz="3500" dirty="0"/>
              <a:t>aus dem jeweiligen Bundesland</a:t>
            </a:r>
            <a:endParaRPr lang="de-DE" sz="3900" dirty="0"/>
          </a:p>
          <a:p>
            <a:pPr lvl="1">
              <a:buFont typeface="Courier New" panose="02070309020205020404" pitchFamily="49" charset="0"/>
              <a:buChar char="o"/>
            </a:pPr>
            <a:r>
              <a:rPr lang="de-DE" sz="3000" dirty="0"/>
              <a:t>Das zweite Kreuz wird bei einer Partei gemacht</a:t>
            </a:r>
          </a:p>
          <a:p>
            <a:pPr lvl="1">
              <a:buFont typeface="Courier New" panose="02070309020205020404" pitchFamily="49" charset="0"/>
              <a:buChar char="o"/>
            </a:pPr>
            <a:r>
              <a:rPr lang="de-DE" sz="3000" dirty="0"/>
              <a:t>Die Zweitstimme ist wichtiger als die Erststimme</a:t>
            </a:r>
          </a:p>
          <a:p>
            <a:pPr lvl="1">
              <a:buFont typeface="Courier New" panose="02070309020205020404" pitchFamily="49" charset="0"/>
              <a:buChar char="o"/>
            </a:pPr>
            <a:r>
              <a:rPr lang="de-DE" sz="3000" dirty="0"/>
              <a:t>Durch diese Wahl wird entschieden wie viele Sitze eine Partei im Bundestag bekommt</a:t>
            </a:r>
          </a:p>
          <a:p>
            <a:pPr lvl="1">
              <a:buFont typeface="Courier New" panose="02070309020205020404" pitchFamily="49" charset="0"/>
              <a:buChar char="o"/>
            </a:pPr>
            <a:r>
              <a:rPr lang="de-DE" sz="3000" dirty="0"/>
              <a:t>Jede Partei erstellt eine Liste mit Personen, die in den Bundestag möchten. Bekommt die Partei viele Stimmen, dürfen viele Menschen von dieser Liste in den Bundestag. </a:t>
            </a:r>
          </a:p>
          <a:p>
            <a:pPr marL="0" indent="0">
              <a:buNone/>
            </a:pPr>
            <a:endParaRPr lang="de-DE" dirty="0"/>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48" y="5575786"/>
            <a:ext cx="9334500"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645742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84"/>
            <a:ext cx="8229600" cy="1143000"/>
          </a:xfrm>
        </p:spPr>
        <p:txBody>
          <a:bodyPr>
            <a:normAutofit/>
          </a:bodyPr>
          <a:lstStyle/>
          <a:p>
            <a:r>
              <a:rPr lang="de-DE" sz="4000" dirty="0"/>
              <a:t>Der Stimmzettel</a:t>
            </a:r>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27784" y="998863"/>
            <a:ext cx="3991523" cy="5670497"/>
          </a:xfrm>
        </p:spPr>
      </p:pic>
    </p:spTree>
    <p:extLst>
      <p:ext uri="{BB962C8B-B14F-4D97-AF65-F5344CB8AC3E}">
        <p14:creationId xmlns:p14="http://schemas.microsoft.com/office/powerpoint/2010/main" val="85370235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52536" y="1495847"/>
            <a:ext cx="9537426" cy="5362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a:t>Die Sitzverteilung im Bundestag</a:t>
            </a:r>
          </a:p>
        </p:txBody>
      </p:sp>
      <p:sp>
        <p:nvSpPr>
          <p:cNvPr id="3" name="Inhaltsplatzhalter 2"/>
          <p:cNvSpPr>
            <a:spLocks noGrp="1"/>
          </p:cNvSpPr>
          <p:nvPr>
            <p:ph idx="1"/>
          </p:nvPr>
        </p:nvSpPr>
        <p:spPr/>
        <p:txBody>
          <a:bodyPr>
            <a:normAutofit fontScale="85000" lnSpcReduction="10000"/>
          </a:bodyPr>
          <a:lstStyle/>
          <a:p>
            <a:r>
              <a:rPr lang="de-DE" dirty="0"/>
              <a:t>Es gibt mindestens 598 Sitze insgesamt</a:t>
            </a:r>
          </a:p>
          <a:p>
            <a:r>
              <a:rPr lang="de-DE" dirty="0"/>
              <a:t>Die Hälfte davon – also 299 kommen über die Erststimme aus den 299 Wahlkreisen direkt in den Bundestag (also die jeweiligen „Sieger*innen“)</a:t>
            </a:r>
          </a:p>
          <a:p>
            <a:r>
              <a:rPr lang="de-DE" dirty="0"/>
              <a:t>Die andere Hälfte kommt über die Listen der Parteien in den Bundestag – also auch mindestens 299 Personen</a:t>
            </a:r>
          </a:p>
          <a:p>
            <a:r>
              <a:rPr lang="de-DE" dirty="0"/>
              <a:t>Meistens sind es nach der Wahl aber viel mehr Abgeordnete, weil oft nach dem Verhältnis der Zweitstimmen mehr Personen in den Bundestag einziehen dürfen. (Überhangmandate und Ausgleichsmandate)</a:t>
            </a:r>
          </a:p>
        </p:txBody>
      </p:sp>
    </p:spTree>
    <p:extLst>
      <p:ext uri="{BB962C8B-B14F-4D97-AF65-F5344CB8AC3E}">
        <p14:creationId xmlns:p14="http://schemas.microsoft.com/office/powerpoint/2010/main" val="119452077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Aktueller Bundestag</a:t>
            </a:r>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1560" y="1556792"/>
            <a:ext cx="803881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93350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artisticLineDrawing/>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24544" y="0"/>
            <a:ext cx="1029225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a:t>Wir leben in einer Demokratie</a:t>
            </a:r>
          </a:p>
        </p:txBody>
      </p:sp>
      <p:sp>
        <p:nvSpPr>
          <p:cNvPr id="3" name="Inhaltsplatzhalter 2"/>
          <p:cNvSpPr>
            <a:spLocks noGrp="1"/>
          </p:cNvSpPr>
          <p:nvPr>
            <p:ph idx="1"/>
          </p:nvPr>
        </p:nvSpPr>
        <p:spPr>
          <a:xfrm>
            <a:off x="457200" y="1268760"/>
            <a:ext cx="8229600" cy="5328592"/>
          </a:xfrm>
        </p:spPr>
        <p:txBody>
          <a:bodyPr>
            <a:normAutofit fontScale="77500" lnSpcReduction="20000"/>
          </a:bodyPr>
          <a:lstStyle/>
          <a:p>
            <a:endParaRPr lang="de-DE" dirty="0"/>
          </a:p>
          <a:p>
            <a:r>
              <a:rPr lang="de-DE" dirty="0"/>
              <a:t>Demokratie ist eine Regierungsform, bei der eine </a:t>
            </a:r>
            <a:r>
              <a:rPr lang="de-DE" b="1" dirty="0"/>
              <a:t>gewählte Volksvertretung </a:t>
            </a:r>
            <a:r>
              <a:rPr lang="de-DE" dirty="0"/>
              <a:t>die politische Macht ausübt.</a:t>
            </a:r>
            <a:br>
              <a:rPr lang="de-DE" dirty="0"/>
            </a:br>
            <a:r>
              <a:rPr lang="de-DE" dirty="0"/>
              <a:t>Es gilt das Prinzip, </a:t>
            </a:r>
            <a:r>
              <a:rPr lang="de-DE" b="1" dirty="0"/>
              <a:t>Entscheidungen durch die Mehrheit treffen zu lassen</a:t>
            </a:r>
            <a:r>
              <a:rPr lang="de-DE" dirty="0"/>
              <a:t>.</a:t>
            </a:r>
          </a:p>
          <a:p>
            <a:endParaRPr lang="de-DE" dirty="0"/>
          </a:p>
          <a:p>
            <a:r>
              <a:rPr lang="de-DE" dirty="0"/>
              <a:t>Kleinstaaterei, Monarchie, Diktatur – dies prägte Deutschland über viele Jahrhunderte.</a:t>
            </a:r>
            <a:br>
              <a:rPr lang="de-DE" dirty="0"/>
            </a:br>
            <a:r>
              <a:rPr lang="de-DE" dirty="0"/>
              <a:t>Eine stabile Demokratie gibt es in Deutschland erst seit Ende des zweiten Weltkriegs 1945.</a:t>
            </a:r>
          </a:p>
          <a:p>
            <a:endParaRPr lang="de-DE" dirty="0"/>
          </a:p>
          <a:p>
            <a:r>
              <a:rPr lang="de-DE" dirty="0"/>
              <a:t>Macht durch Wahlen des Volkes zu verteilen ist nicht selbstverständlich: In unserer Welt gibt es unverändert Staaten, in denen das Einparteiensystem gilt bzw. einzelne oder Gruppen alle Macht an sich reißen</a:t>
            </a:r>
          </a:p>
          <a:p>
            <a:endParaRPr lang="de-DE" dirty="0"/>
          </a:p>
        </p:txBody>
      </p:sp>
    </p:spTree>
    <p:extLst>
      <p:ext uri="{BB962C8B-B14F-4D97-AF65-F5344CB8AC3E}">
        <p14:creationId xmlns:p14="http://schemas.microsoft.com/office/powerpoint/2010/main" val="143377710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47864" y="3140968"/>
            <a:ext cx="6120680" cy="443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normAutofit fontScale="90000"/>
          </a:bodyPr>
          <a:lstStyle/>
          <a:p>
            <a:r>
              <a:rPr lang="de-DE" dirty="0"/>
              <a:t>Darum sollen Menschen </a:t>
            </a:r>
            <a:br>
              <a:rPr lang="de-DE" dirty="0"/>
            </a:br>
            <a:r>
              <a:rPr lang="de-DE" dirty="0"/>
              <a:t>ihr Wahlrecht nutzen:</a:t>
            </a:r>
          </a:p>
        </p:txBody>
      </p:sp>
      <p:sp>
        <p:nvSpPr>
          <p:cNvPr id="3" name="Inhaltsplatzhalter 2"/>
          <p:cNvSpPr>
            <a:spLocks noGrp="1"/>
          </p:cNvSpPr>
          <p:nvPr>
            <p:ph idx="1"/>
          </p:nvPr>
        </p:nvSpPr>
        <p:spPr/>
        <p:txBody>
          <a:bodyPr>
            <a:normAutofit fontScale="85000" lnSpcReduction="10000"/>
          </a:bodyPr>
          <a:lstStyle/>
          <a:p>
            <a:r>
              <a:rPr lang="de-DE" dirty="0"/>
              <a:t>Durch Wählen stärkt man die Partei, die Politiker*innen und die Ideen, die man gut findet</a:t>
            </a:r>
          </a:p>
          <a:p>
            <a:r>
              <a:rPr lang="de-DE" dirty="0"/>
              <a:t>Man kann zeigen, was man will, was gut für einen ist</a:t>
            </a:r>
          </a:p>
          <a:p>
            <a:r>
              <a:rPr lang="de-DE" dirty="0"/>
              <a:t>Zur Not kann man auch jemanden wählen, den man am wenigsten schlecht findet</a:t>
            </a:r>
          </a:p>
          <a:p>
            <a:r>
              <a:rPr lang="de-DE" u="heavy" dirty="0">
                <a:uFill>
                  <a:solidFill>
                    <a:srgbClr val="FF0000"/>
                  </a:solidFill>
                </a:uFill>
              </a:rPr>
              <a:t>Wenn man gar nicht wählt, lässt man Andere entscheiden!!</a:t>
            </a:r>
          </a:p>
          <a:p>
            <a:r>
              <a:rPr lang="de-DE" dirty="0"/>
              <a:t>Wählen ist ein wichtiges demokratisches Recht</a:t>
            </a:r>
          </a:p>
          <a:p>
            <a:r>
              <a:rPr lang="de-DE" dirty="0"/>
              <a:t>Wer wählt, zeigt auch: Ich finde die Demokratie und die Freiheit gut!</a:t>
            </a:r>
          </a:p>
        </p:txBody>
      </p:sp>
    </p:spTree>
    <p:extLst>
      <p:ext uri="{BB962C8B-B14F-4D97-AF65-F5344CB8AC3E}">
        <p14:creationId xmlns:p14="http://schemas.microsoft.com/office/powerpoint/2010/main" val="241816787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620688"/>
            <a:ext cx="8229600" cy="1143000"/>
          </a:xfrm>
        </p:spPr>
        <p:txBody>
          <a:bodyPr/>
          <a:lstStyle/>
          <a:p>
            <a:r>
              <a:rPr lang="de-DE" dirty="0" err="1"/>
              <a:t>Erklärvideo</a:t>
            </a:r>
            <a:r>
              <a:rPr lang="de-DE" dirty="0"/>
              <a:t> zur Bundestagswahl</a:t>
            </a:r>
          </a:p>
        </p:txBody>
      </p:sp>
      <p:sp>
        <p:nvSpPr>
          <p:cNvPr id="3" name="Inhaltsplatzhalter 2"/>
          <p:cNvSpPr>
            <a:spLocks noGrp="1"/>
          </p:cNvSpPr>
          <p:nvPr>
            <p:ph idx="1"/>
          </p:nvPr>
        </p:nvSpPr>
        <p:spPr>
          <a:xfrm>
            <a:off x="467544" y="1268760"/>
            <a:ext cx="8229600" cy="4525963"/>
          </a:xfrm>
        </p:spPr>
        <p:txBody>
          <a:bodyPr>
            <a:normAutofit/>
          </a:bodyPr>
          <a:lstStyle/>
          <a:p>
            <a:endParaRPr lang="de-DE" sz="3000" spc="-100" dirty="0">
              <a:hlinkClick r:id="rId3"/>
            </a:endParaRPr>
          </a:p>
          <a:p>
            <a:endParaRPr lang="de-DE" sz="3000" spc="-100" dirty="0">
              <a:hlinkClick r:id="rId3"/>
            </a:endParaRPr>
          </a:p>
          <a:p>
            <a:endParaRPr lang="de-DE" sz="3000" spc="-100" dirty="0">
              <a:hlinkClick r:id="rId3"/>
            </a:endParaRPr>
          </a:p>
          <a:p>
            <a:r>
              <a:rPr lang="de-DE" sz="3000" spc="-100" dirty="0">
                <a:hlinkClick r:id="rId3"/>
              </a:rPr>
              <a:t>https://www.youtube.com/watch?v=oMGur8SwFVM</a:t>
            </a:r>
            <a:endParaRPr lang="de-DE" sz="3000" spc="-100" dirty="0"/>
          </a:p>
          <a:p>
            <a:endParaRPr lang="de-DE" sz="3000" spc="-100" dirty="0"/>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1757" y="4221088"/>
            <a:ext cx="4359275" cy="233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409185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endParaRPr lang="de-DE" sz="3600" dirty="0"/>
          </a:p>
        </p:txBody>
      </p:sp>
      <p:pic>
        <p:nvPicPr>
          <p:cNvPr id="1331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27584" y="1412776"/>
            <a:ext cx="8179905" cy="4887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493777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Was ist die U18-Wahl</a:t>
            </a:r>
          </a:p>
        </p:txBody>
      </p:sp>
      <p:sp>
        <p:nvSpPr>
          <p:cNvPr id="3" name="Inhaltsplatzhalter 2"/>
          <p:cNvSpPr>
            <a:spLocks noGrp="1"/>
          </p:cNvSpPr>
          <p:nvPr>
            <p:ph idx="4294967295"/>
          </p:nvPr>
        </p:nvSpPr>
        <p:spPr>
          <a:xfrm>
            <a:off x="467544" y="1628800"/>
            <a:ext cx="8229600" cy="4525963"/>
          </a:xfrm>
        </p:spPr>
        <p:txBody>
          <a:bodyPr>
            <a:normAutofit fontScale="92500" lnSpcReduction="20000"/>
          </a:bodyPr>
          <a:lstStyle/>
          <a:p>
            <a:r>
              <a:rPr lang="de-DE" dirty="0"/>
              <a:t>bundesweite Gemeinschaftsaktion von mehreren Verbänden, vielen Jugendverbänden und dem Berliner U18-Netzwerk</a:t>
            </a:r>
          </a:p>
          <a:p>
            <a:r>
              <a:rPr lang="de-DE" dirty="0"/>
              <a:t>Wahl für alle unter 18 Jahren, egal welche Nationalität</a:t>
            </a:r>
          </a:p>
          <a:p>
            <a:r>
              <a:rPr lang="de-DE" dirty="0"/>
              <a:t>DIE Gelegenheit, Politikern zu sagen, was euch wichtig ist!</a:t>
            </a:r>
          </a:p>
          <a:p>
            <a:r>
              <a:rPr lang="de-DE" dirty="0"/>
              <a:t>Die U18-Wahl ist immer 9 Tage vor der Wahl der Erwachsenen – ihr könnt den Stimmberechtigten bei der entscheidenden Wahl also noch eure Wünsche und Ergebnisse mitgeben!</a:t>
            </a:r>
          </a:p>
          <a:p>
            <a:endParaRPr lang="de-DE" dirty="0"/>
          </a:p>
          <a:p>
            <a:endParaRPr lang="de-DE" dirty="0"/>
          </a:p>
        </p:txBody>
      </p:sp>
    </p:spTree>
    <p:extLst>
      <p:ext uri="{BB962C8B-B14F-4D97-AF65-F5344CB8AC3E}">
        <p14:creationId xmlns:p14="http://schemas.microsoft.com/office/powerpoint/2010/main" val="148065110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So kannst du wählen</a:t>
            </a:r>
          </a:p>
        </p:txBody>
      </p:sp>
      <p:sp>
        <p:nvSpPr>
          <p:cNvPr id="3" name="Inhaltsplatzhalter 2"/>
          <p:cNvSpPr>
            <a:spLocks noGrp="1"/>
          </p:cNvSpPr>
          <p:nvPr>
            <p:ph idx="4294967295"/>
          </p:nvPr>
        </p:nvSpPr>
        <p:spPr>
          <a:xfrm>
            <a:off x="755576" y="1700808"/>
            <a:ext cx="8229600" cy="4525962"/>
          </a:xfrm>
        </p:spPr>
        <p:txBody>
          <a:bodyPr>
            <a:normAutofit lnSpcReduction="10000"/>
          </a:bodyPr>
          <a:lstStyle/>
          <a:p>
            <a:r>
              <a:rPr lang="de-DE" dirty="0"/>
              <a:t>Wahlberechtigt:  ALLE unter 18 Jahren</a:t>
            </a:r>
          </a:p>
          <a:p>
            <a:r>
              <a:rPr lang="de-DE" dirty="0"/>
              <a:t>Wahlzeitraum:  14.09.-24.09.2021</a:t>
            </a:r>
          </a:p>
          <a:p>
            <a:r>
              <a:rPr lang="de-DE" dirty="0"/>
              <a:t>Wahllokale: </a:t>
            </a:r>
          </a:p>
          <a:p>
            <a:pPr lvl="1"/>
            <a:r>
              <a:rPr lang="de-DE" dirty="0"/>
              <a:t>An deiner weiterführenden Schule</a:t>
            </a:r>
          </a:p>
          <a:p>
            <a:pPr lvl="1"/>
            <a:r>
              <a:rPr lang="de-DE" dirty="0"/>
              <a:t>Jugendzentrum: Hausham</a:t>
            </a:r>
            <a:r>
              <a:rPr lang="de-DE" sz="1800" dirty="0"/>
              <a:t>, </a:t>
            </a:r>
            <a:r>
              <a:rPr lang="de-DE" dirty="0"/>
              <a:t>Holzkirchen</a:t>
            </a:r>
            <a:r>
              <a:rPr lang="de-DE" sz="2800" dirty="0"/>
              <a:t>,</a:t>
            </a:r>
            <a:r>
              <a:rPr lang="de-DE" dirty="0"/>
              <a:t> Miesbach</a:t>
            </a:r>
          </a:p>
          <a:p>
            <a:pPr lvl="2"/>
            <a:r>
              <a:rPr lang="de-DE" dirty="0"/>
              <a:t>Nach Terminvereinbarung:</a:t>
            </a:r>
          </a:p>
          <a:p>
            <a:pPr lvl="3"/>
            <a:r>
              <a:rPr lang="de-DE" dirty="0">
                <a:hlinkClick r:id="rId3"/>
              </a:rPr>
              <a:t>Info@kjr-miesbach.de</a:t>
            </a:r>
            <a:endParaRPr lang="de-DE" dirty="0"/>
          </a:p>
          <a:p>
            <a:pPr lvl="3"/>
            <a:r>
              <a:rPr lang="de-DE" dirty="0"/>
              <a:t>08025/704-4260</a:t>
            </a:r>
          </a:p>
          <a:p>
            <a:r>
              <a:rPr lang="de-DE" dirty="0"/>
              <a:t>Stichtag:  24.09.2021 um 16:00 Uhr</a:t>
            </a:r>
          </a:p>
        </p:txBody>
      </p:sp>
    </p:spTree>
    <p:extLst>
      <p:ext uri="{BB962C8B-B14F-4D97-AF65-F5344CB8AC3E}">
        <p14:creationId xmlns:p14="http://schemas.microsoft.com/office/powerpoint/2010/main" val="273309799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63688" y="404664"/>
            <a:ext cx="5256584" cy="5992312"/>
          </a:xfrm>
        </p:spPr>
      </p:pic>
    </p:spTree>
    <p:extLst>
      <p:ext uri="{BB962C8B-B14F-4D97-AF65-F5344CB8AC3E}">
        <p14:creationId xmlns:p14="http://schemas.microsoft.com/office/powerpoint/2010/main" val="49441186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1680" y="332656"/>
            <a:ext cx="5832648" cy="6279665"/>
          </a:xfrm>
        </p:spPr>
      </p:pic>
    </p:spTree>
    <p:extLst>
      <p:ext uri="{BB962C8B-B14F-4D97-AF65-F5344CB8AC3E}">
        <p14:creationId xmlns:p14="http://schemas.microsoft.com/office/powerpoint/2010/main" val="144897386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7624" y="116632"/>
            <a:ext cx="6552728" cy="1440160"/>
          </a:xfrm>
        </p:spPr>
        <p:txBody>
          <a:bodyPr>
            <a:normAutofit/>
          </a:bodyPr>
          <a:lstStyle/>
          <a:p>
            <a:r>
              <a:rPr lang="de-DE" sz="3400" dirty="0"/>
              <a:t>U18-Wahllokale bei der letzten Bundestagswahl 2017</a:t>
            </a:r>
          </a:p>
        </p:txBody>
      </p:sp>
      <p:pic>
        <p:nvPicPr>
          <p:cNvPr id="2050"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073906" y="1484784"/>
            <a:ext cx="4729325" cy="527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124355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404664"/>
            <a:ext cx="7704856" cy="1008112"/>
          </a:xfrm>
        </p:spPr>
        <p:txBody>
          <a:bodyPr>
            <a:normAutofit/>
          </a:bodyPr>
          <a:lstStyle/>
          <a:p>
            <a:r>
              <a:rPr lang="de-DE" sz="3600" dirty="0"/>
              <a:t>Wie läuft die U18-Wahl ab?</a:t>
            </a:r>
          </a:p>
        </p:txBody>
      </p:sp>
      <p:sp>
        <p:nvSpPr>
          <p:cNvPr id="3" name="Inhaltsplatzhalter 2"/>
          <p:cNvSpPr>
            <a:spLocks noGrp="1"/>
          </p:cNvSpPr>
          <p:nvPr>
            <p:ph idx="4294967295"/>
          </p:nvPr>
        </p:nvSpPr>
        <p:spPr>
          <a:xfrm>
            <a:off x="323528" y="1772816"/>
            <a:ext cx="8229600" cy="4525963"/>
          </a:xfrm>
        </p:spPr>
        <p:txBody>
          <a:bodyPr>
            <a:normAutofit/>
          </a:bodyPr>
          <a:lstStyle/>
          <a:p>
            <a:r>
              <a:rPr lang="de-DE" dirty="0">
                <a:cs typeface="Arial" panose="020B0604020202020204" pitchFamily="34" charset="0"/>
              </a:rPr>
              <a:t>Die U18 Wahl im Landkreis Miesbach findet digital statt.</a:t>
            </a:r>
          </a:p>
          <a:p>
            <a:r>
              <a:rPr lang="de-DE" dirty="0">
                <a:cs typeface="Arial" panose="020B0604020202020204" pitchFamily="34" charset="0"/>
              </a:rPr>
              <a:t>Jeder Wähler/in erhält einen CODE durch die Lehrkraft, der nur einmal verwendbar ist. --- Vermeidung einer mehrfachen Wahl.</a:t>
            </a:r>
          </a:p>
          <a:p>
            <a:r>
              <a:rPr lang="de-DE" dirty="0">
                <a:cs typeface="Arial" panose="020B0604020202020204" pitchFamily="34" charset="0"/>
              </a:rPr>
              <a:t>Link zur U18-Wahl: </a:t>
            </a:r>
          </a:p>
          <a:p>
            <a:pPr marL="457200" lvl="1" indent="0">
              <a:buNone/>
            </a:pPr>
            <a:r>
              <a:rPr lang="de-DE" dirty="0">
                <a:cs typeface="Arial" panose="020B0604020202020204" pitchFamily="34" charset="0"/>
                <a:hlinkClick r:id="rId3"/>
              </a:rPr>
              <a:t>https://www.kjr-miesbach.de/u18wahl/</a:t>
            </a:r>
            <a:endParaRPr lang="de-DE" dirty="0">
              <a:cs typeface="Arial" panose="020B0604020202020204" pitchFamily="34" charset="0"/>
            </a:endParaRPr>
          </a:p>
        </p:txBody>
      </p:sp>
    </p:spTree>
    <p:extLst>
      <p:ext uri="{BB962C8B-B14F-4D97-AF65-F5344CB8AC3E}">
        <p14:creationId xmlns:p14="http://schemas.microsoft.com/office/powerpoint/2010/main" val="298994454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404664"/>
            <a:ext cx="7704856" cy="1008112"/>
          </a:xfrm>
        </p:spPr>
        <p:txBody>
          <a:bodyPr>
            <a:normAutofit/>
          </a:bodyPr>
          <a:lstStyle/>
          <a:p>
            <a:r>
              <a:rPr lang="de-DE" sz="3600" dirty="0"/>
              <a:t>Wie läuft die U18-Wahl ab?</a:t>
            </a:r>
          </a:p>
        </p:txBody>
      </p:sp>
      <p:sp>
        <p:nvSpPr>
          <p:cNvPr id="3" name="Inhaltsplatzhalter 2"/>
          <p:cNvSpPr>
            <a:spLocks noGrp="1"/>
          </p:cNvSpPr>
          <p:nvPr>
            <p:ph idx="4294967295"/>
          </p:nvPr>
        </p:nvSpPr>
        <p:spPr>
          <a:xfrm>
            <a:off x="323528" y="1772816"/>
            <a:ext cx="5112568" cy="4525963"/>
          </a:xfrm>
        </p:spPr>
        <p:txBody>
          <a:bodyPr>
            <a:normAutofit/>
          </a:bodyPr>
          <a:lstStyle/>
          <a:p>
            <a:pPr marL="514350" indent="-514350">
              <a:buFont typeface="+mj-lt"/>
              <a:buAutoNum type="arabicPeriod"/>
            </a:pPr>
            <a:r>
              <a:rPr lang="de-DE" dirty="0">
                <a:cs typeface="Arial" panose="020B0604020202020204" pitchFamily="34" charset="0"/>
              </a:rPr>
              <a:t>Aufrufen des Programmes</a:t>
            </a:r>
          </a:p>
          <a:p>
            <a:pPr marL="914400" lvl="1" indent="-514350"/>
            <a:r>
              <a:rPr lang="de-DE" dirty="0">
                <a:cs typeface="Arial" panose="020B0604020202020204" pitchFamily="34" charset="0"/>
              </a:rPr>
              <a:t>Basis-Informationen angeben</a:t>
            </a:r>
          </a:p>
          <a:p>
            <a:pPr marL="914400" lvl="1" indent="-514350"/>
            <a:r>
              <a:rPr lang="de-DE" dirty="0">
                <a:cs typeface="Arial" panose="020B0604020202020204" pitchFamily="34" charset="0"/>
              </a:rPr>
              <a:t>Freiwillige Informationen angeben</a:t>
            </a:r>
          </a:p>
          <a:p>
            <a:pPr marL="914400" lvl="1" indent="-514350"/>
            <a:r>
              <a:rPr lang="de-DE" dirty="0">
                <a:cs typeface="Arial" panose="020B0604020202020204" pitchFamily="34" charset="0"/>
              </a:rPr>
              <a:t>CODE eingeben</a:t>
            </a:r>
          </a:p>
          <a:p>
            <a:pPr marL="914400" lvl="1" indent="-514350"/>
            <a:r>
              <a:rPr lang="de-DE" dirty="0">
                <a:cs typeface="Arial" panose="020B0604020202020204" pitchFamily="34" charset="0"/>
              </a:rPr>
              <a:t>„ZUR WAHL“ klicken</a:t>
            </a:r>
          </a:p>
          <a:p>
            <a:endParaRPr lang="de-DE" dirty="0"/>
          </a:p>
        </p:txBody>
      </p:sp>
      <p:pic>
        <p:nvPicPr>
          <p:cNvPr id="7" name="Picture 6">
            <a:extLst>
              <a:ext uri="{FF2B5EF4-FFF2-40B4-BE49-F238E27FC236}">
                <a16:creationId xmlns:a16="http://schemas.microsoft.com/office/drawing/2014/main" id="{F2A8CE57-3D96-4DC2-B1EE-354315A3A600}"/>
              </a:ext>
            </a:extLst>
          </p:cNvPr>
          <p:cNvPicPr>
            <a:picLocks noChangeAspect="1"/>
          </p:cNvPicPr>
          <p:nvPr/>
        </p:nvPicPr>
        <p:blipFill>
          <a:blip r:embed="rId3"/>
          <a:stretch>
            <a:fillRect/>
          </a:stretch>
        </p:blipFill>
        <p:spPr>
          <a:xfrm>
            <a:off x="5652120" y="1412776"/>
            <a:ext cx="3332737" cy="5341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707356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80528" y="1588"/>
            <a:ext cx="102901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a:xfrm>
            <a:off x="457200" y="9988"/>
            <a:ext cx="8229600" cy="1498178"/>
          </a:xfrm>
        </p:spPr>
        <p:txBody>
          <a:bodyPr/>
          <a:lstStyle/>
          <a:p>
            <a:r>
              <a:rPr lang="de-DE" dirty="0"/>
              <a:t>Wir leben in einer Demokratie</a:t>
            </a:r>
          </a:p>
        </p:txBody>
      </p:sp>
      <p:sp>
        <p:nvSpPr>
          <p:cNvPr id="3" name="Inhaltsplatzhalter 2"/>
          <p:cNvSpPr>
            <a:spLocks noGrp="1"/>
          </p:cNvSpPr>
          <p:nvPr>
            <p:ph idx="1"/>
          </p:nvPr>
        </p:nvSpPr>
        <p:spPr>
          <a:xfrm>
            <a:off x="457200" y="1600200"/>
            <a:ext cx="8507288" cy="4525963"/>
          </a:xfrm>
        </p:spPr>
        <p:txBody>
          <a:bodyPr>
            <a:normAutofit fontScale="77500" lnSpcReduction="20000"/>
          </a:bodyPr>
          <a:lstStyle/>
          <a:p>
            <a:pPr marL="0" indent="0">
              <a:buNone/>
            </a:pPr>
            <a:r>
              <a:rPr lang="de-DE" b="1" dirty="0"/>
              <a:t>Aber was bedeutet die Umsetzung von Demokratie eigentlich?</a:t>
            </a:r>
          </a:p>
          <a:p>
            <a:endParaRPr lang="de-DE" dirty="0"/>
          </a:p>
          <a:p>
            <a:r>
              <a:rPr lang="de-DE" dirty="0"/>
              <a:t>Herrschaft des Volkes</a:t>
            </a:r>
          </a:p>
          <a:p>
            <a:endParaRPr lang="de-DE" dirty="0"/>
          </a:p>
          <a:p>
            <a:r>
              <a:rPr lang="de-DE" dirty="0"/>
              <a:t>Alle Bürger*innen haben gleiche Rechte und Pflichten</a:t>
            </a:r>
          </a:p>
          <a:p>
            <a:endParaRPr lang="de-DE" dirty="0"/>
          </a:p>
          <a:p>
            <a:r>
              <a:rPr lang="de-DE" dirty="0"/>
              <a:t>Freie Meinungsäußerung</a:t>
            </a:r>
          </a:p>
          <a:p>
            <a:endParaRPr lang="de-DE" dirty="0"/>
          </a:p>
          <a:p>
            <a:r>
              <a:rPr lang="de-DE" dirty="0"/>
              <a:t>Versammlungs- und Informationsrecht</a:t>
            </a:r>
          </a:p>
          <a:p>
            <a:endParaRPr lang="de-DE" dirty="0"/>
          </a:p>
          <a:p>
            <a:r>
              <a:rPr lang="de-DE" dirty="0"/>
              <a:t>Freie und geheime Wahlen</a:t>
            </a:r>
          </a:p>
          <a:p>
            <a:endParaRPr lang="de-DE" dirty="0"/>
          </a:p>
        </p:txBody>
      </p:sp>
    </p:spTree>
    <p:extLst>
      <p:ext uri="{BB962C8B-B14F-4D97-AF65-F5344CB8AC3E}">
        <p14:creationId xmlns:p14="http://schemas.microsoft.com/office/powerpoint/2010/main" val="178811406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404664"/>
            <a:ext cx="7704856" cy="1008112"/>
          </a:xfrm>
        </p:spPr>
        <p:txBody>
          <a:bodyPr>
            <a:normAutofit/>
          </a:bodyPr>
          <a:lstStyle/>
          <a:p>
            <a:r>
              <a:rPr lang="de-DE" sz="3600" dirty="0"/>
              <a:t>Wie läuft die U18-Wahl ab?</a:t>
            </a:r>
          </a:p>
        </p:txBody>
      </p:sp>
      <p:sp>
        <p:nvSpPr>
          <p:cNvPr id="3" name="Inhaltsplatzhalter 2"/>
          <p:cNvSpPr>
            <a:spLocks noGrp="1"/>
          </p:cNvSpPr>
          <p:nvPr>
            <p:ph idx="4294967295"/>
          </p:nvPr>
        </p:nvSpPr>
        <p:spPr>
          <a:xfrm>
            <a:off x="323528" y="1772816"/>
            <a:ext cx="8229600" cy="4525963"/>
          </a:xfrm>
        </p:spPr>
        <p:txBody>
          <a:bodyPr>
            <a:normAutofit/>
          </a:bodyPr>
          <a:lstStyle/>
          <a:p>
            <a:pPr marL="514350" indent="-514350">
              <a:buFont typeface="+mj-lt"/>
              <a:buAutoNum type="arabicPeriod" startAt="2"/>
            </a:pPr>
            <a:r>
              <a:rPr lang="de-DE" dirty="0">
                <a:cs typeface="Arial" panose="020B0604020202020204" pitchFamily="34" charset="0"/>
              </a:rPr>
              <a:t>Wahlzettel ausfüllen:</a:t>
            </a:r>
          </a:p>
          <a:p>
            <a:pPr lvl="1"/>
            <a:r>
              <a:rPr lang="de-DE" dirty="0">
                <a:cs typeface="Arial" panose="020B0604020202020204" pitchFamily="34" charset="0"/>
              </a:rPr>
              <a:t>Stimmzettel mit Erst- </a:t>
            </a:r>
          </a:p>
          <a:p>
            <a:pPr marL="457200" lvl="1" indent="0">
              <a:buNone/>
            </a:pPr>
            <a:r>
              <a:rPr lang="de-DE" dirty="0">
                <a:cs typeface="Arial" panose="020B0604020202020204" pitchFamily="34" charset="0"/>
              </a:rPr>
              <a:t>    und Zweitstimme </a:t>
            </a:r>
          </a:p>
          <a:p>
            <a:pPr marL="457200" lvl="1" indent="0">
              <a:buNone/>
            </a:pPr>
            <a:r>
              <a:rPr lang="de-DE" sz="1600" dirty="0">
                <a:cs typeface="Arial" panose="020B0604020202020204" pitchFamily="34" charset="0"/>
              </a:rPr>
              <a:t>      (genauso wie bei der „echten Wahl“)</a:t>
            </a:r>
          </a:p>
          <a:p>
            <a:pPr lvl="1"/>
            <a:r>
              <a:rPr lang="de-DE" dirty="0">
                <a:cs typeface="Arial" panose="020B0604020202020204" pitchFamily="34" charset="0"/>
              </a:rPr>
              <a:t>Setze beide Kreuze </a:t>
            </a:r>
          </a:p>
          <a:p>
            <a:pPr marL="457200" lvl="1" indent="0">
              <a:buNone/>
            </a:pPr>
            <a:r>
              <a:rPr lang="de-DE" dirty="0">
                <a:cs typeface="Arial" panose="020B0604020202020204" pitchFamily="34" charset="0"/>
              </a:rPr>
              <a:t>   (ein Kreuz für die/den </a:t>
            </a:r>
          </a:p>
          <a:p>
            <a:pPr marL="457200" lvl="1" indent="0">
              <a:buNone/>
            </a:pPr>
            <a:r>
              <a:rPr lang="de-DE" dirty="0">
                <a:cs typeface="Arial" panose="020B0604020202020204" pitchFamily="34" charset="0"/>
              </a:rPr>
              <a:t>   Direktkandidat*in + ein </a:t>
            </a:r>
          </a:p>
          <a:p>
            <a:pPr marL="457200" lvl="1" indent="0">
              <a:buNone/>
            </a:pPr>
            <a:r>
              <a:rPr lang="de-DE" dirty="0">
                <a:cs typeface="Arial" panose="020B0604020202020204" pitchFamily="34" charset="0"/>
              </a:rPr>
              <a:t>   Kreuz für die Partei)</a:t>
            </a:r>
          </a:p>
          <a:p>
            <a:pPr lvl="1"/>
            <a:r>
              <a:rPr lang="de-DE" dirty="0">
                <a:cs typeface="Arial" panose="020B0604020202020204" pitchFamily="34" charset="0"/>
              </a:rPr>
              <a:t>Auf „Speichern &amp; Weiter“ klicken</a:t>
            </a:r>
          </a:p>
          <a:p>
            <a:endParaRPr lang="de-DE" dirty="0"/>
          </a:p>
        </p:txBody>
      </p:sp>
      <p:pic>
        <p:nvPicPr>
          <p:cNvPr id="5" name="Picture 4">
            <a:extLst>
              <a:ext uri="{FF2B5EF4-FFF2-40B4-BE49-F238E27FC236}">
                <a16:creationId xmlns:a16="http://schemas.microsoft.com/office/drawing/2014/main" id="{B86C0E90-CB65-4383-83F2-41F327EC4F44}"/>
              </a:ext>
            </a:extLst>
          </p:cNvPr>
          <p:cNvPicPr>
            <a:picLocks noChangeAspect="1"/>
          </p:cNvPicPr>
          <p:nvPr/>
        </p:nvPicPr>
        <p:blipFill rotWithShape="1">
          <a:blip r:embed="rId3"/>
          <a:srcRect l="2591" t="12201" r="2591"/>
          <a:stretch/>
        </p:blipFill>
        <p:spPr>
          <a:xfrm>
            <a:off x="4860032" y="1556792"/>
            <a:ext cx="4122972" cy="41043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1407831"/>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4509120"/>
            <a:ext cx="2657872" cy="2657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539552" y="404664"/>
            <a:ext cx="7704856" cy="1008112"/>
          </a:xfrm>
        </p:spPr>
        <p:txBody>
          <a:bodyPr>
            <a:normAutofit/>
          </a:bodyPr>
          <a:lstStyle/>
          <a:p>
            <a:r>
              <a:rPr lang="de-DE" sz="3600" dirty="0"/>
              <a:t>Wie läuft die U18-Wahl ab?</a:t>
            </a:r>
          </a:p>
        </p:txBody>
      </p:sp>
      <p:sp>
        <p:nvSpPr>
          <p:cNvPr id="3" name="Inhaltsplatzhalter 2"/>
          <p:cNvSpPr>
            <a:spLocks noGrp="1"/>
          </p:cNvSpPr>
          <p:nvPr>
            <p:ph idx="4294967295"/>
          </p:nvPr>
        </p:nvSpPr>
        <p:spPr>
          <a:xfrm>
            <a:off x="323528" y="1772816"/>
            <a:ext cx="5184576" cy="4525963"/>
          </a:xfrm>
        </p:spPr>
        <p:txBody>
          <a:bodyPr>
            <a:normAutofit/>
          </a:bodyPr>
          <a:lstStyle/>
          <a:p>
            <a:pPr marL="514350" indent="-514350">
              <a:buFont typeface="+mj-lt"/>
              <a:buAutoNum type="arabicPeriod" startAt="3"/>
            </a:pPr>
            <a:r>
              <a:rPr lang="de-DE" dirty="0">
                <a:cs typeface="Arial" panose="020B0604020202020204" pitchFamily="34" charset="0"/>
              </a:rPr>
              <a:t>Kontrollieren und Wählen:</a:t>
            </a:r>
          </a:p>
          <a:p>
            <a:pPr marL="914400" lvl="1" indent="-514350"/>
            <a:r>
              <a:rPr lang="de-DE" dirty="0">
                <a:cs typeface="Arial" panose="020B0604020202020204" pitchFamily="34" charset="0"/>
              </a:rPr>
              <a:t>Richtig gewählt?</a:t>
            </a:r>
          </a:p>
          <a:p>
            <a:pPr marL="914400" lvl="1" indent="-514350"/>
            <a:r>
              <a:rPr lang="de-DE" dirty="0">
                <a:cs typeface="Arial" panose="020B0604020202020204" pitchFamily="34" charset="0"/>
              </a:rPr>
              <a:t>Wenn du magst, kannst du uns anonym eine Mitteilung zukommen lassen</a:t>
            </a:r>
          </a:p>
          <a:p>
            <a:pPr marL="914400" lvl="1" indent="-514350"/>
            <a:r>
              <a:rPr lang="de-DE" dirty="0">
                <a:cs typeface="Arial" panose="020B0604020202020204" pitchFamily="34" charset="0"/>
              </a:rPr>
              <a:t>Auf „JETZT WÄHLEN“ klicken</a:t>
            </a:r>
          </a:p>
        </p:txBody>
      </p:sp>
      <p:pic>
        <p:nvPicPr>
          <p:cNvPr id="7" name="Picture 6">
            <a:extLst>
              <a:ext uri="{FF2B5EF4-FFF2-40B4-BE49-F238E27FC236}">
                <a16:creationId xmlns:a16="http://schemas.microsoft.com/office/drawing/2014/main" id="{E507BDFE-CC8C-4123-B422-BC8B6B59B841}"/>
              </a:ext>
            </a:extLst>
          </p:cNvPr>
          <p:cNvPicPr>
            <a:picLocks noChangeAspect="1"/>
          </p:cNvPicPr>
          <p:nvPr/>
        </p:nvPicPr>
        <p:blipFill>
          <a:blip r:embed="rId4"/>
          <a:stretch>
            <a:fillRect/>
          </a:stretch>
        </p:blipFill>
        <p:spPr>
          <a:xfrm>
            <a:off x="5436290" y="2020023"/>
            <a:ext cx="3600012" cy="44458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5642296"/>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artisticPhotocopy/>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73024" y="1687841"/>
            <a:ext cx="9217024" cy="421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a:t>Wen soll ich wählen?</a:t>
            </a:r>
          </a:p>
        </p:txBody>
      </p:sp>
      <p:sp>
        <p:nvSpPr>
          <p:cNvPr id="3" name="Inhaltsplatzhalter 2"/>
          <p:cNvSpPr>
            <a:spLocks noGrp="1"/>
          </p:cNvSpPr>
          <p:nvPr>
            <p:ph idx="4294967295"/>
          </p:nvPr>
        </p:nvSpPr>
        <p:spPr>
          <a:xfrm>
            <a:off x="0" y="1531938"/>
            <a:ext cx="8229600" cy="4525962"/>
          </a:xfrm>
        </p:spPr>
        <p:txBody>
          <a:bodyPr/>
          <a:lstStyle/>
          <a:p>
            <a:pPr marL="0" indent="0" algn="ctr">
              <a:buNone/>
            </a:pPr>
            <a:endParaRPr lang="de-DE" b="1" dirty="0"/>
          </a:p>
          <a:p>
            <a:pPr marL="0" indent="0" algn="ctr">
              <a:buNone/>
            </a:pPr>
            <a:r>
              <a:rPr lang="de-DE" b="1" dirty="0"/>
              <a:t>Zugegeben:</a:t>
            </a:r>
          </a:p>
          <a:p>
            <a:pPr marL="0" indent="0" algn="ctr">
              <a:buNone/>
            </a:pPr>
            <a:endParaRPr lang="de-DE" b="1" dirty="0"/>
          </a:p>
          <a:p>
            <a:pPr marL="0" indent="0" algn="ctr">
              <a:buNone/>
            </a:pPr>
            <a:r>
              <a:rPr lang="de-DE" dirty="0"/>
              <a:t>Es ist nicht leicht, diese Frage zu beantworten, das fragen sich auch viele Erwachsene!</a:t>
            </a:r>
          </a:p>
          <a:p>
            <a:pPr marL="0" indent="0" algn="ctr">
              <a:buNone/>
            </a:pPr>
            <a:endParaRPr lang="de-DE" dirty="0"/>
          </a:p>
          <a:p>
            <a:endParaRPr lang="de-DE" dirty="0"/>
          </a:p>
        </p:txBody>
      </p:sp>
    </p:spTree>
    <p:extLst>
      <p:ext uri="{BB962C8B-B14F-4D97-AF65-F5344CB8AC3E}">
        <p14:creationId xmlns:p14="http://schemas.microsoft.com/office/powerpoint/2010/main" val="1796888352"/>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Entscheidungshilfen</a:t>
            </a:r>
          </a:p>
        </p:txBody>
      </p:sp>
      <p:sp>
        <p:nvSpPr>
          <p:cNvPr id="3" name="Inhaltsplatzhalter 2"/>
          <p:cNvSpPr>
            <a:spLocks noGrp="1"/>
          </p:cNvSpPr>
          <p:nvPr>
            <p:ph idx="4294967295"/>
          </p:nvPr>
        </p:nvSpPr>
        <p:spPr>
          <a:xfrm>
            <a:off x="467544" y="1628800"/>
            <a:ext cx="8229600" cy="4525963"/>
          </a:xfrm>
        </p:spPr>
        <p:txBody>
          <a:bodyPr>
            <a:normAutofit/>
          </a:bodyPr>
          <a:lstStyle/>
          <a:p>
            <a:r>
              <a:rPr lang="de-DE" dirty="0"/>
              <a:t>Steckbriefe der Direktkandidierenden aus unserem Wahlkreis</a:t>
            </a:r>
          </a:p>
          <a:p>
            <a:r>
              <a:rPr lang="de-DE" dirty="0"/>
              <a:t>Themenplakate der Parteien</a:t>
            </a:r>
          </a:p>
          <a:p>
            <a:endParaRPr lang="de-DE" dirty="0"/>
          </a:p>
          <a:p>
            <a:pPr marL="0" indent="0">
              <a:buNone/>
            </a:pPr>
            <a:r>
              <a:rPr lang="de-DE" sz="2700" b="1" spc="-100" dirty="0"/>
              <a:t>ALLES ZU FINDEN UNTER: </a:t>
            </a:r>
            <a:r>
              <a:rPr lang="de-DE" sz="2700" b="1" spc="-100" dirty="0">
                <a:hlinkClick r:id="rId3"/>
              </a:rPr>
              <a:t>https://www.kjr-miesbach.de/u18</a:t>
            </a:r>
            <a:endParaRPr lang="de-DE" sz="2700" b="1" spc="-100" dirty="0"/>
          </a:p>
          <a:p>
            <a:r>
              <a:rPr lang="de-DE" dirty="0"/>
              <a:t>Videoclip mit den Direktkandidierenden ab Mitte August ebenfalls auf der Seite des Kreisjugendrings (KJR) und in </a:t>
            </a:r>
            <a:r>
              <a:rPr lang="de-DE" dirty="0" err="1"/>
              <a:t>Social</a:t>
            </a:r>
            <a:r>
              <a:rPr lang="de-DE" dirty="0"/>
              <a:t> Media</a:t>
            </a:r>
          </a:p>
          <a:p>
            <a:endParaRPr lang="de-DE" dirty="0"/>
          </a:p>
        </p:txBody>
      </p:sp>
    </p:spTree>
    <p:extLst>
      <p:ext uri="{BB962C8B-B14F-4D97-AF65-F5344CB8AC3E}">
        <p14:creationId xmlns:p14="http://schemas.microsoft.com/office/powerpoint/2010/main" val="718604944"/>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412776"/>
            <a:ext cx="7776864" cy="1008112"/>
          </a:xfrm>
        </p:spPr>
        <p:txBody>
          <a:bodyPr>
            <a:normAutofit/>
          </a:bodyPr>
          <a:lstStyle/>
          <a:p>
            <a:r>
              <a:rPr lang="de-DE" dirty="0"/>
              <a:t>…was du auch noch tun kannst</a:t>
            </a:r>
          </a:p>
        </p:txBody>
      </p:sp>
      <p:sp>
        <p:nvSpPr>
          <p:cNvPr id="3" name="Inhaltsplatzhalter 2"/>
          <p:cNvSpPr>
            <a:spLocks noGrp="1"/>
          </p:cNvSpPr>
          <p:nvPr>
            <p:ph idx="4294967295"/>
          </p:nvPr>
        </p:nvSpPr>
        <p:spPr>
          <a:xfrm>
            <a:off x="323528" y="2204864"/>
            <a:ext cx="8229600" cy="4525963"/>
          </a:xfrm>
        </p:spPr>
        <p:txBody>
          <a:bodyPr/>
          <a:lstStyle/>
          <a:p>
            <a:pPr marL="0" indent="0" algn="ctr">
              <a:buNone/>
            </a:pPr>
            <a:endParaRPr lang="de-DE" dirty="0"/>
          </a:p>
          <a:p>
            <a:pPr marL="0" indent="0" algn="ctr">
              <a:buNone/>
            </a:pPr>
            <a:r>
              <a:rPr lang="de-DE" dirty="0"/>
              <a:t>Probiere ab Anfang September 2021 </a:t>
            </a:r>
          </a:p>
          <a:p>
            <a:pPr marL="0" indent="0" algn="ctr">
              <a:buNone/>
            </a:pPr>
            <a:r>
              <a:rPr lang="de-DE" dirty="0"/>
              <a:t>den </a:t>
            </a:r>
            <a:r>
              <a:rPr lang="de-DE" b="1" dirty="0"/>
              <a:t>Wahl-o-</a:t>
            </a:r>
            <a:r>
              <a:rPr lang="de-DE" b="1" dirty="0" err="1"/>
              <a:t>mat</a:t>
            </a:r>
            <a:r>
              <a:rPr lang="de-DE" dirty="0"/>
              <a:t> aus</a:t>
            </a:r>
          </a:p>
          <a:p>
            <a:pPr marL="0" indent="0" algn="ctr">
              <a:buNone/>
            </a:pPr>
            <a:r>
              <a:rPr lang="de-DE" dirty="0"/>
              <a:t>Zu finden unter: </a:t>
            </a:r>
            <a:r>
              <a:rPr lang="de-DE" spc="-100" dirty="0">
                <a:hlinkClick r:id="rId3"/>
              </a:rPr>
              <a:t>https://www.bpb.de/politik/wahlen/wahl-o-mat/</a:t>
            </a:r>
            <a:endParaRPr lang="de-DE" spc="-100" dirty="0"/>
          </a:p>
          <a:p>
            <a:pPr marL="0" indent="0" algn="ctr">
              <a:buNone/>
            </a:pPr>
            <a:endParaRPr lang="de-DE" spc="-100" dirty="0"/>
          </a:p>
        </p:txBody>
      </p:sp>
    </p:spTree>
    <p:extLst>
      <p:ext uri="{BB962C8B-B14F-4D97-AF65-F5344CB8AC3E}">
        <p14:creationId xmlns:p14="http://schemas.microsoft.com/office/powerpoint/2010/main" val="3353969284"/>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659490" y="1556792"/>
            <a:ext cx="13139402"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endParaRPr lang="de-DE"/>
          </a:p>
        </p:txBody>
      </p:sp>
      <p:sp>
        <p:nvSpPr>
          <p:cNvPr id="3" name="Inhaltsplatzhalter 2"/>
          <p:cNvSpPr>
            <a:spLocks noGrp="1"/>
          </p:cNvSpPr>
          <p:nvPr>
            <p:ph idx="4294967295"/>
          </p:nvPr>
        </p:nvSpPr>
        <p:spPr>
          <a:xfrm>
            <a:off x="683568" y="2332038"/>
            <a:ext cx="8229600" cy="4525962"/>
          </a:xfrm>
        </p:spPr>
        <p:txBody>
          <a:bodyPr/>
          <a:lstStyle/>
          <a:p>
            <a:pPr marL="0" indent="0" algn="ctr">
              <a:buNone/>
            </a:pPr>
            <a:endParaRPr lang="de-DE" b="1" dirty="0"/>
          </a:p>
          <a:p>
            <a:pPr marL="0" indent="0" algn="ctr">
              <a:buNone/>
            </a:pPr>
            <a:r>
              <a:rPr lang="de-DE" sz="5400" b="1" dirty="0"/>
              <a:t>Nun seid ihr dran! </a:t>
            </a:r>
          </a:p>
          <a:p>
            <a:pPr marL="0" indent="0" algn="ctr">
              <a:buNone/>
            </a:pPr>
            <a:r>
              <a:rPr lang="de-DE" sz="5400" b="1" dirty="0"/>
              <a:t>Eure Stimme zählt!</a:t>
            </a:r>
          </a:p>
        </p:txBody>
      </p:sp>
    </p:spTree>
    <p:extLst>
      <p:ext uri="{BB962C8B-B14F-4D97-AF65-F5344CB8AC3E}">
        <p14:creationId xmlns:p14="http://schemas.microsoft.com/office/powerpoint/2010/main" val="37324923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188640"/>
            <a:ext cx="5877472" cy="1143000"/>
          </a:xfrm>
        </p:spPr>
        <p:txBody>
          <a:bodyPr>
            <a:normAutofit fontScale="90000"/>
          </a:bodyPr>
          <a:lstStyle/>
          <a:p>
            <a:br>
              <a:rPr lang="de-DE" dirty="0"/>
            </a:br>
            <a:r>
              <a:rPr lang="de-DE" dirty="0"/>
              <a:t>Wahlrecht in Deutschland </a:t>
            </a:r>
          </a:p>
        </p:txBody>
      </p:sp>
      <p:sp>
        <p:nvSpPr>
          <p:cNvPr id="3" name="Inhaltsplatzhalter 2"/>
          <p:cNvSpPr>
            <a:spLocks noGrp="1"/>
          </p:cNvSpPr>
          <p:nvPr>
            <p:ph idx="1"/>
          </p:nvPr>
        </p:nvSpPr>
        <p:spPr>
          <a:xfrm>
            <a:off x="467544" y="2420534"/>
            <a:ext cx="4330824" cy="3384729"/>
          </a:xfrm>
        </p:spPr>
        <p:txBody>
          <a:bodyPr/>
          <a:lstStyle/>
          <a:p>
            <a:r>
              <a:rPr lang="de-DE" dirty="0"/>
              <a:t>Für Männer seit </a:t>
            </a:r>
            <a:r>
              <a:rPr lang="de-DE" b="1" dirty="0"/>
              <a:t>1848</a:t>
            </a:r>
          </a:p>
          <a:p>
            <a:endParaRPr lang="de-DE" dirty="0"/>
          </a:p>
          <a:p>
            <a:endParaRPr lang="de-DE" dirty="0"/>
          </a:p>
          <a:p>
            <a:endParaRPr lang="de-DE" dirty="0"/>
          </a:p>
          <a:p>
            <a:r>
              <a:rPr lang="de-DE" dirty="0"/>
              <a:t>Frauen erst seit </a:t>
            </a:r>
            <a:r>
              <a:rPr lang="de-DE" b="1" dirty="0"/>
              <a:t>1919 </a:t>
            </a:r>
            <a:r>
              <a:rPr lang="de-DE" dirty="0"/>
              <a:t>!</a:t>
            </a:r>
          </a:p>
          <a:p>
            <a:endParaRPr lang="de-DE"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287" y="1584784"/>
            <a:ext cx="3113584" cy="2232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7019" y="4113913"/>
            <a:ext cx="3628119" cy="2040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039731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88640"/>
            <a:ext cx="8229600" cy="1143000"/>
          </a:xfrm>
        </p:spPr>
        <p:txBody>
          <a:bodyPr/>
          <a:lstStyle/>
          <a:p>
            <a:r>
              <a:rPr lang="de-DE" dirty="0"/>
              <a:t>Politik geht mich nichts an… </a:t>
            </a:r>
          </a:p>
        </p:txBody>
      </p:sp>
      <p:sp>
        <p:nvSpPr>
          <p:cNvPr id="3" name="Inhaltsplatzhalter 2"/>
          <p:cNvSpPr>
            <a:spLocks noGrp="1"/>
          </p:cNvSpPr>
          <p:nvPr>
            <p:ph idx="1"/>
          </p:nvPr>
        </p:nvSpPr>
        <p:spPr>
          <a:xfrm>
            <a:off x="457200" y="1268760"/>
            <a:ext cx="8147248" cy="3412976"/>
          </a:xfrm>
        </p:spPr>
        <p:txBody>
          <a:bodyPr>
            <a:normAutofit/>
          </a:bodyPr>
          <a:lstStyle/>
          <a:p>
            <a:r>
              <a:rPr lang="de-DE" sz="2800" dirty="0"/>
              <a:t>Stimmt nicht! Politik geht jede*n etwas an - egal wie alt oder jung!</a:t>
            </a:r>
          </a:p>
          <a:p>
            <a:r>
              <a:rPr lang="de-DE" sz="2800" dirty="0"/>
              <a:t>Euch besonders! Ihr werdet mit den Gesetzen und deren Folgen leben müssen</a:t>
            </a:r>
          </a:p>
          <a:p>
            <a:r>
              <a:rPr lang="de-DE" sz="2800" dirty="0"/>
              <a:t>Gesetze betreffen manchmal einen Teil der Bevölkerung, manchmal alle</a:t>
            </a:r>
          </a:p>
          <a:p>
            <a:endParaRPr lang="de-DE"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7" y="4293096"/>
            <a:ext cx="9144000" cy="3364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15641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3717032"/>
            <a:ext cx="7920880" cy="2959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467544" y="404664"/>
            <a:ext cx="8229600" cy="1143000"/>
          </a:xfrm>
        </p:spPr>
        <p:txBody>
          <a:bodyPr>
            <a:normAutofit fontScale="90000"/>
          </a:bodyPr>
          <a:lstStyle/>
          <a:p>
            <a:r>
              <a:rPr lang="de-DE" sz="4900" dirty="0"/>
              <a:t>Die Wahlen</a:t>
            </a:r>
            <a:br>
              <a:rPr lang="de-DE" dirty="0"/>
            </a:br>
            <a:endParaRPr lang="de-DE" dirty="0"/>
          </a:p>
        </p:txBody>
      </p:sp>
      <p:sp>
        <p:nvSpPr>
          <p:cNvPr id="3" name="Inhaltsplatzhalter 2"/>
          <p:cNvSpPr>
            <a:spLocks noGrp="1"/>
          </p:cNvSpPr>
          <p:nvPr>
            <p:ph idx="1"/>
          </p:nvPr>
        </p:nvSpPr>
        <p:spPr>
          <a:xfrm>
            <a:off x="457200" y="1196752"/>
            <a:ext cx="8229600" cy="5328592"/>
          </a:xfrm>
        </p:spPr>
        <p:txBody>
          <a:bodyPr>
            <a:normAutofit/>
          </a:bodyPr>
          <a:lstStyle/>
          <a:p>
            <a:r>
              <a:rPr lang="de-DE" sz="2800" dirty="0"/>
              <a:t>In Deutschland werden in unterschiedlichen Abständen und unterschiedlichen Bundesländern und Regionen regelmäßig Wahlen abgehalten.</a:t>
            </a:r>
          </a:p>
          <a:p>
            <a:endParaRPr lang="de-DE" sz="1400" dirty="0"/>
          </a:p>
          <a:p>
            <a:r>
              <a:rPr lang="de-DE" sz="2800" dirty="0"/>
              <a:t>Alle 4 Jahre finden die </a:t>
            </a:r>
            <a:r>
              <a:rPr lang="de-DE" sz="2800" b="1" dirty="0"/>
              <a:t>Bundestagswahlen</a:t>
            </a:r>
            <a:r>
              <a:rPr lang="de-DE" sz="2800" dirty="0"/>
              <a:t> für die deutschen Bürger*innen statt.</a:t>
            </a:r>
          </a:p>
          <a:p>
            <a:endParaRPr lang="de-DE" sz="1400" dirty="0"/>
          </a:p>
          <a:p>
            <a:r>
              <a:rPr lang="de-DE" sz="2800" dirty="0"/>
              <a:t>Gewählt werden bei dieser Wahl </a:t>
            </a:r>
          </a:p>
          <a:p>
            <a:pPr marL="0" indent="0">
              <a:buNone/>
            </a:pPr>
            <a:r>
              <a:rPr lang="de-DE" sz="2800" dirty="0"/>
              <a:t>    viele einzelne Personen, die sich </a:t>
            </a:r>
          </a:p>
          <a:p>
            <a:pPr marL="0" indent="0">
              <a:buNone/>
            </a:pPr>
            <a:r>
              <a:rPr lang="de-DE" sz="2800" dirty="0"/>
              <a:t>    Abgeordnete nennen und </a:t>
            </a:r>
            <a:r>
              <a:rPr lang="de-DE" sz="2800" dirty="0" err="1"/>
              <a:t>zusam</a:t>
            </a:r>
            <a:r>
              <a:rPr lang="de-DE" sz="2800" dirty="0"/>
              <a:t>-</a:t>
            </a:r>
          </a:p>
          <a:p>
            <a:pPr marL="0" indent="0">
              <a:buNone/>
            </a:pPr>
            <a:r>
              <a:rPr lang="de-DE" sz="2800" dirty="0"/>
              <a:t>    </a:t>
            </a:r>
            <a:r>
              <a:rPr lang="de-DE" sz="2800" dirty="0" err="1"/>
              <a:t>men</a:t>
            </a:r>
            <a:r>
              <a:rPr lang="de-DE" sz="2800" dirty="0"/>
              <a:t> den </a:t>
            </a:r>
            <a:r>
              <a:rPr lang="de-DE" sz="2800" b="1" dirty="0"/>
              <a:t>Bundestag</a:t>
            </a:r>
            <a:r>
              <a:rPr lang="de-DE" sz="2800" dirty="0"/>
              <a:t> bilden.</a:t>
            </a:r>
          </a:p>
        </p:txBody>
      </p:sp>
    </p:spTree>
    <p:extLst>
      <p:ext uri="{BB962C8B-B14F-4D97-AF65-F5344CB8AC3E}">
        <p14:creationId xmlns:p14="http://schemas.microsoft.com/office/powerpoint/2010/main" val="299779828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4521538"/>
            <a:ext cx="4355976" cy="2336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Inhaltsplatzhalter 2"/>
          <p:cNvSpPr>
            <a:spLocks noGrp="1"/>
          </p:cNvSpPr>
          <p:nvPr>
            <p:ph idx="1"/>
          </p:nvPr>
        </p:nvSpPr>
        <p:spPr>
          <a:xfrm>
            <a:off x="467544" y="332656"/>
            <a:ext cx="8229600" cy="5577483"/>
          </a:xfrm>
        </p:spPr>
        <p:txBody>
          <a:bodyPr/>
          <a:lstStyle/>
          <a:p>
            <a:pPr marL="0" indent="0">
              <a:buNone/>
            </a:pPr>
            <a:r>
              <a:rPr lang="de-DE" sz="3100" b="1" dirty="0"/>
              <a:t>Die Bundestagswahlen finden heuer </a:t>
            </a:r>
            <a:br>
              <a:rPr lang="de-DE" sz="3100" b="1" dirty="0"/>
            </a:br>
            <a:r>
              <a:rPr lang="de-DE" sz="3100" b="1" dirty="0"/>
              <a:t>am 26. September statt.</a:t>
            </a:r>
            <a:endParaRPr lang="de-DE" sz="3100" dirty="0"/>
          </a:p>
          <a:p>
            <a:pPr marL="0" indent="0">
              <a:buNone/>
            </a:pPr>
            <a:endParaRPr lang="de-DE" sz="3100" dirty="0"/>
          </a:p>
          <a:p>
            <a:pPr marL="0" indent="0">
              <a:buNone/>
            </a:pPr>
            <a:r>
              <a:rPr lang="de-DE" sz="3100" dirty="0"/>
              <a:t>Für alle…</a:t>
            </a:r>
          </a:p>
          <a:p>
            <a:r>
              <a:rPr lang="de-DE" sz="3100" dirty="0"/>
              <a:t>…die mindestens 18 Jahre alt sind</a:t>
            </a:r>
          </a:p>
          <a:p>
            <a:r>
              <a:rPr lang="de-DE" sz="3100" dirty="0"/>
              <a:t>…die die deutsche Staatsangehörigkeit haben</a:t>
            </a:r>
          </a:p>
          <a:p>
            <a:r>
              <a:rPr lang="de-DE" sz="3100" dirty="0"/>
              <a:t>…und die 3 Monate vor der Wahl einen</a:t>
            </a:r>
            <a:br>
              <a:rPr lang="de-DE" sz="3100" dirty="0"/>
            </a:br>
            <a:r>
              <a:rPr lang="de-DE" sz="3100" dirty="0"/>
              <a:t>   Wohnsitz in Deutschland haben</a:t>
            </a:r>
          </a:p>
          <a:p>
            <a:endParaRPr lang="de-DE" dirty="0"/>
          </a:p>
          <a:p>
            <a:endParaRPr lang="de-DE" dirty="0"/>
          </a:p>
        </p:txBody>
      </p:sp>
    </p:spTree>
    <p:extLst>
      <p:ext uri="{BB962C8B-B14F-4D97-AF65-F5344CB8AC3E}">
        <p14:creationId xmlns:p14="http://schemas.microsoft.com/office/powerpoint/2010/main" val="50129444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409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0162"/>
          <a:stretch/>
        </p:blipFill>
        <p:spPr bwMode="auto">
          <a:xfrm>
            <a:off x="0" y="332656"/>
            <a:ext cx="9243415" cy="5878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200086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6902" y="548680"/>
            <a:ext cx="8750193" cy="5832648"/>
          </a:xfrm>
        </p:spPr>
      </p:pic>
    </p:spTree>
    <p:extLst>
      <p:ext uri="{BB962C8B-B14F-4D97-AF65-F5344CB8AC3E}">
        <p14:creationId xmlns:p14="http://schemas.microsoft.com/office/powerpoint/2010/main" val="836311109"/>
      </p:ext>
    </p:extLst>
  </p:cSld>
  <p:clrMapOvr>
    <a:masterClrMapping/>
  </p:clrMapOvr>
  <p:transition spd="slow">
    <p:push dir="u"/>
  </p:transition>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3139</Words>
  <Application>Microsoft Office PowerPoint</Application>
  <PresentationFormat>On-screen Show (4:3)</PresentationFormat>
  <Paragraphs>225</Paragraphs>
  <Slides>35</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Courier New</vt:lpstr>
      <vt:lpstr>Larissa</vt:lpstr>
      <vt:lpstr>PowerPoint Presentation</vt:lpstr>
      <vt:lpstr>Wir leben in einer Demokratie</vt:lpstr>
      <vt:lpstr>Wir leben in einer Demokratie</vt:lpstr>
      <vt:lpstr> Wahlrecht in Deutschland </vt:lpstr>
      <vt:lpstr>Politik geht mich nichts an… </vt:lpstr>
      <vt:lpstr>Die Wahlen </vt:lpstr>
      <vt:lpstr>PowerPoint Presentation</vt:lpstr>
      <vt:lpstr>PowerPoint Presentation</vt:lpstr>
      <vt:lpstr>PowerPoint Presentation</vt:lpstr>
      <vt:lpstr>PowerPoint Presentation</vt:lpstr>
      <vt:lpstr>z. B. schafft der Bundestag Regeln…</vt:lpstr>
      <vt:lpstr>Wie läuft die Bundestagswahl ab? </vt:lpstr>
      <vt:lpstr>Alle Wahlkreise in Deutschland</vt:lpstr>
      <vt:lpstr> Wie wird jetzt aber genau gewählt?</vt:lpstr>
      <vt:lpstr>Erststimme</vt:lpstr>
      <vt:lpstr>Zweitstimme</vt:lpstr>
      <vt:lpstr>Der Stimmzettel</vt:lpstr>
      <vt:lpstr>Die Sitzverteilung im Bundestag</vt:lpstr>
      <vt:lpstr>Aktueller Bundestag</vt:lpstr>
      <vt:lpstr>Darum sollen Menschen  ihr Wahlrecht nutzen:</vt:lpstr>
      <vt:lpstr>Erklärvideo zur Bundestagswahl</vt:lpstr>
      <vt:lpstr>PowerPoint Presentation</vt:lpstr>
      <vt:lpstr>Was ist die U18-Wahl</vt:lpstr>
      <vt:lpstr>So kannst du wählen</vt:lpstr>
      <vt:lpstr>PowerPoint Presentation</vt:lpstr>
      <vt:lpstr>PowerPoint Presentation</vt:lpstr>
      <vt:lpstr>U18-Wahllokale bei der letzten Bundestagswahl 2017</vt:lpstr>
      <vt:lpstr>Wie läuft die U18-Wahl ab?</vt:lpstr>
      <vt:lpstr>Wie läuft die U18-Wahl ab?</vt:lpstr>
      <vt:lpstr>Wie läuft die U18-Wahl ab?</vt:lpstr>
      <vt:lpstr>Wie läuft die U18-Wahl ab?</vt:lpstr>
      <vt:lpstr>Wen soll ich wählen?</vt:lpstr>
      <vt:lpstr>Entscheidungshilfen</vt:lpstr>
      <vt:lpstr>…was du auch noch tun kannst</vt:lpstr>
      <vt:lpstr>PowerPoint Presentation</vt:lpstr>
    </vt:vector>
  </TitlesOfParts>
  <Company>Landratsamt Bad Tölz-Wolfratshausen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U18-Wahl</dc:title>
  <dc:creator>Zimmer Marie</dc:creator>
  <cp:lastModifiedBy>Orlando, Simon</cp:lastModifiedBy>
  <cp:revision>76</cp:revision>
  <dcterms:created xsi:type="dcterms:W3CDTF">2021-05-31T08:18:55Z</dcterms:created>
  <dcterms:modified xsi:type="dcterms:W3CDTF">2021-09-13T07:15:21Z</dcterms:modified>
</cp:coreProperties>
</file>